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3" r:id="rId2"/>
    <p:sldId id="387" r:id="rId3"/>
    <p:sldId id="388" r:id="rId4"/>
    <p:sldId id="360" r:id="rId5"/>
    <p:sldId id="390" r:id="rId6"/>
    <p:sldId id="391" r:id="rId7"/>
    <p:sldId id="266" r:id="rId8"/>
    <p:sldId id="392" r:id="rId9"/>
    <p:sldId id="269" r:id="rId10"/>
    <p:sldId id="264" r:id="rId11"/>
    <p:sldId id="334" r:id="rId12"/>
    <p:sldId id="393" r:id="rId13"/>
    <p:sldId id="274" r:id="rId14"/>
    <p:sldId id="275" r:id="rId15"/>
    <p:sldId id="399" r:id="rId16"/>
    <p:sldId id="267" r:id="rId17"/>
    <p:sldId id="408" r:id="rId18"/>
    <p:sldId id="268" r:id="rId19"/>
    <p:sldId id="414" r:id="rId20"/>
    <p:sldId id="270" r:id="rId21"/>
    <p:sldId id="271" r:id="rId22"/>
    <p:sldId id="409" r:id="rId23"/>
    <p:sldId id="410" r:id="rId24"/>
    <p:sldId id="411" r:id="rId25"/>
    <p:sldId id="353" r:id="rId26"/>
    <p:sldId id="416" r:id="rId27"/>
    <p:sldId id="418" r:id="rId28"/>
    <p:sldId id="359" r:id="rId29"/>
    <p:sldId id="278" r:id="rId30"/>
    <p:sldId id="396" r:id="rId31"/>
    <p:sldId id="420" r:id="rId32"/>
    <p:sldId id="402" r:id="rId33"/>
    <p:sldId id="316" r:id="rId34"/>
    <p:sldId id="315" r:id="rId35"/>
    <p:sldId id="417" r:id="rId36"/>
    <p:sldId id="406" r:id="rId37"/>
    <p:sldId id="405" r:id="rId3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C6204"/>
    <a:srgbClr val="FBA3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40" autoAdjust="0"/>
    <p:restoredTop sz="82957" autoAdjust="0"/>
  </p:normalViewPr>
  <p:slideViewPr>
    <p:cSldViewPr>
      <p:cViewPr varScale="1">
        <p:scale>
          <a:sx n="42" d="100"/>
          <a:sy n="4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res\My%20Documents\sf\Number%20char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res\My%20Documents\sf\Number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53.96</c:v>
                </c:pt>
                <c:pt idx="1">
                  <c:v>78.23</c:v>
                </c:pt>
                <c:pt idx="2">
                  <c:v>116.96000000000002</c:v>
                </c:pt>
                <c:pt idx="3">
                  <c:v>195.45000000000007</c:v>
                </c:pt>
                <c:pt idx="4">
                  <c:v>346.38</c:v>
                </c:pt>
              </c:numCache>
            </c:numRef>
          </c:yVal>
        </c:ser>
        <c:axId val="76083968"/>
        <c:axId val="76085504"/>
      </c:scatterChart>
      <c:valAx>
        <c:axId val="76083968"/>
        <c:scaling>
          <c:orientation val="minMax"/>
          <c:max val="32"/>
          <c:min val="0"/>
        </c:scaling>
        <c:axPos val="b"/>
        <c:numFmt formatCode="General" sourceLinked="1"/>
        <c:majorTickMark val="none"/>
        <c:tickLblPos val="nextTo"/>
        <c:crossAx val="76085504"/>
        <c:crosses val="autoZero"/>
        <c:crossBetween val="midCat"/>
        <c:majorUnit val="4"/>
      </c:valAx>
      <c:valAx>
        <c:axId val="76085504"/>
        <c:scaling>
          <c:orientation val="minMax"/>
        </c:scaling>
        <c:axPos val="l"/>
        <c:numFmt formatCode="General" sourceLinked="1"/>
        <c:majorTickMark val="none"/>
        <c:tickLblPos val="nextTo"/>
        <c:crossAx val="76083968"/>
        <c:crosses val="autoZero"/>
        <c:crossBetween val="midCat"/>
        <c:majorUnit val="1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Descriptor</c:v>
                </c:pt>
              </c:strCache>
            </c:strRef>
          </c:tx>
          <c:spPr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71.669999999999987</c:v>
                </c:pt>
                <c:pt idx="1">
                  <c:v>76.5</c:v>
                </c:pt>
                <c:pt idx="2">
                  <c:v>74.25</c:v>
                </c:pt>
                <c:pt idx="3">
                  <c:v>73.5</c:v>
                </c:pt>
                <c:pt idx="4">
                  <c:v>71.75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Xend</c:v>
                </c:pt>
              </c:strCache>
            </c:strRef>
          </c:tx>
          <c:spPr>
            <a:gradFill>
              <a:gsLst>
                <a:gs pos="45000">
                  <a:srgbClr val="FF7A00"/>
                </a:gs>
                <a:gs pos="70000">
                  <a:srgbClr val="FC6204"/>
                </a:gs>
                <a:gs pos="100000">
                  <a:srgbClr val="FF0000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92.669999999999987</c:v>
                </c:pt>
                <c:pt idx="1">
                  <c:v>82.5</c:v>
                </c:pt>
                <c:pt idx="2">
                  <c:v>58.75</c:v>
                </c:pt>
                <c:pt idx="3">
                  <c:v>64.75</c:v>
                </c:pt>
                <c:pt idx="4">
                  <c:v>36.25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Start Clones</c:v>
                </c:pt>
              </c:strCache>
            </c:strRef>
          </c:tx>
          <c:spPr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45000">
                  <a:srgbClr val="E6D78A"/>
                </a:gs>
                <a:gs pos="77000">
                  <a:srgbClr val="C7AC4C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985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9.67</c:v>
                </c:pt>
                <c:pt idx="1">
                  <c:v>15.75</c:v>
                </c:pt>
                <c:pt idx="2">
                  <c:v>28</c:v>
                </c:pt>
                <c:pt idx="3">
                  <c:v>54.25</c:v>
                </c:pt>
                <c:pt idx="4">
                  <c:v>112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Multicast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104</c:v>
                </c:pt>
                <c:pt idx="1">
                  <c:v>115.66999999999999</c:v>
                </c:pt>
                <c:pt idx="2">
                  <c:v>119.82</c:v>
                </c:pt>
                <c:pt idx="3">
                  <c:v>136.25</c:v>
                </c:pt>
                <c:pt idx="4">
                  <c:v>224.75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Spawn</c:v>
                </c:pt>
              </c:strCache>
            </c:strRef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203.33</c:v>
                </c:pt>
                <c:pt idx="1">
                  <c:v>208.67</c:v>
                </c:pt>
                <c:pt idx="2">
                  <c:v>207.10999999999999</c:v>
                </c:pt>
                <c:pt idx="3">
                  <c:v>204.3</c:v>
                </c:pt>
                <c:pt idx="4">
                  <c:v>201.97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Devices</c:v>
                </c:pt>
              </c:strCache>
            </c:strRef>
          </c:tx>
          <c:spPr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38100"/>
            </a:sp3d>
          </c:spP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168.67</c:v>
                </c:pt>
                <c:pt idx="1">
                  <c:v>166.92000000000004</c:v>
                </c:pt>
                <c:pt idx="2">
                  <c:v>173.68</c:v>
                </c:pt>
                <c:pt idx="3">
                  <c:v>171.75</c:v>
                </c:pt>
                <c:pt idx="4">
                  <c:v>188.38000000000014</c:v>
                </c:pt>
              </c:numCache>
            </c:numRef>
          </c:val>
        </c:ser>
        <c:overlap val="100"/>
        <c:axId val="78331264"/>
        <c:axId val="78345344"/>
      </c:barChart>
      <c:catAx>
        <c:axId val="783312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8345344"/>
        <c:crosses val="autoZero"/>
        <c:auto val="1"/>
        <c:lblAlgn val="ctr"/>
        <c:lblOffset val="10"/>
      </c:catAx>
      <c:valAx>
        <c:axId val="783453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8331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Requests</c:v>
                </c:pt>
              </c:strCache>
            </c:strRef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25400"/>
            </a:sp3d>
          </c:spPr>
          <c:cat>
            <c:strRef>
              <c:f>Sheet1!$A$2:$A$5</c:f>
              <c:strCache>
                <c:ptCount val="4"/>
                <c:pt idx="0">
                  <c:v>Unicast</c:v>
                </c:pt>
                <c:pt idx="1">
                  <c:v>Multicast</c:v>
                </c:pt>
                <c:pt idx="2">
                  <c:v>Unicast</c:v>
                </c:pt>
                <c:pt idx="3">
                  <c:v>Multicast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8224772</c:v>
                </c:pt>
                <c:pt idx="1">
                  <c:v>8061916</c:v>
                </c:pt>
                <c:pt idx="2">
                  <c:v>272553</c:v>
                </c:pt>
                <c:pt idx="3">
                  <c:v>216768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Served</c:v>
                </c:pt>
              </c:strCache>
            </c:strRef>
          </c:tx>
          <c:spPr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w="63500" h="44450"/>
            </a:sp3d>
          </c:spPr>
          <c:cat>
            <c:strRef>
              <c:f>Sheet1!$A$2:$A$5</c:f>
              <c:strCache>
                <c:ptCount val="4"/>
                <c:pt idx="0">
                  <c:v>Unicast</c:v>
                </c:pt>
                <c:pt idx="1">
                  <c:v>Multicast</c:v>
                </c:pt>
                <c:pt idx="2">
                  <c:v>Unicast</c:v>
                </c:pt>
                <c:pt idx="3">
                  <c:v>Multicast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8224790</c:v>
                </c:pt>
                <c:pt idx="1">
                  <c:v>286349</c:v>
                </c:pt>
                <c:pt idx="2">
                  <c:v>272553</c:v>
                </c:pt>
                <c:pt idx="3">
                  <c:v>10436</c:v>
                </c:pt>
              </c:numCache>
            </c:numRef>
          </c:val>
        </c:ser>
        <c:axId val="78508416"/>
        <c:axId val="78509952"/>
      </c:barChart>
      <c:catAx>
        <c:axId val="785084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600"/>
            </a:pPr>
            <a:endParaRPr lang="en-US"/>
          </a:p>
        </c:txPr>
        <c:crossAx val="78509952"/>
        <c:crosses val="autoZero"/>
        <c:auto val="1"/>
        <c:lblAlgn val="ctr"/>
        <c:lblOffset val="1"/>
      </c:catAx>
      <c:valAx>
        <c:axId val="785099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600" dirty="0" smtClean="0"/>
                  <a:t>Millions of Pages</a:t>
                </a:r>
                <a:endParaRPr lang="en-US" sz="2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8508416"/>
        <c:crosses val="autoZero"/>
        <c:crossBetween val="between"/>
        <c:dispUnits>
          <c:builtInUnit val="millions"/>
        </c:dispUnits>
      </c:valAx>
    </c:plotArea>
    <c:legend>
      <c:legendPos val="l"/>
      <c:layout>
        <c:manualLayout>
          <c:xMode val="edge"/>
          <c:yMode val="edge"/>
          <c:x val="0.78703703703703709"/>
          <c:y val="1.899639921934846E-2"/>
          <c:w val="0.20088193836881502"/>
          <c:h val="0.20999022749412674"/>
        </c:manualLayout>
      </c:layout>
      <c:overlay val="1"/>
      <c:txPr>
        <a:bodyPr/>
        <a:lstStyle/>
        <a:p>
          <a:pPr>
            <a:defRPr sz="2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plotArea>
      <c:layout>
        <c:manualLayout>
          <c:layoutTarget val="inner"/>
          <c:xMode val="edge"/>
          <c:yMode val="edge"/>
          <c:x val="0.1331318720295088"/>
          <c:y val="4.3030303030303113E-2"/>
          <c:w val="0.82231786905015247"/>
          <c:h val="0.8261641612980195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Ideal</c:v>
                </c:pt>
              </c:strCache>
            </c:strRef>
          </c:tx>
          <c:spPr>
            <a:gradFill>
              <a:gsLst>
                <a:gs pos="0">
                  <a:srgbClr val="00B050">
                    <a:alpha val="92000"/>
                  </a:srgbClr>
                </a:gs>
                <a:gs pos="50000">
                  <a:srgbClr val="00B050">
                    <a:alpha val="58000"/>
                  </a:srgbClr>
                </a:gs>
                <a:gs pos="100000">
                  <a:srgbClr val="FFFF00">
                    <a:alpha val="5000"/>
                  </a:srgbClr>
                </a:gs>
              </a:gsLst>
              <a:lin ang="2700000" scaled="1"/>
            </a:gradFill>
          </c:spPr>
          <c:cat>
            <c:strRef>
              <c:f>Sheet1!$A$2:$A$7</c:f>
              <c:strCache>
                <c:ptCount val="6"/>
                <c:pt idx="0">
                  <c:v>Aqsis</c:v>
                </c:pt>
                <c:pt idx="1">
                  <c:v>BLAST</c:v>
                </c:pt>
                <c:pt idx="2">
                  <c:v>ClustalW</c:v>
                </c:pt>
                <c:pt idx="3">
                  <c:v>distcc</c:v>
                </c:pt>
                <c:pt idx="4">
                  <c:v>QuantLib</c:v>
                </c:pt>
                <c:pt idx="5">
                  <c:v>SHRiMP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127.26</c:v>
                </c:pt>
                <c:pt idx="1">
                  <c:v>92.960000000000022</c:v>
                </c:pt>
                <c:pt idx="2">
                  <c:v>24.56</c:v>
                </c:pt>
                <c:pt idx="3">
                  <c:v>40.68</c:v>
                </c:pt>
                <c:pt idx="4">
                  <c:v>77.83</c:v>
                </c:pt>
                <c:pt idx="5">
                  <c:v>65.910000000000025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SnowFlock</c:v>
                </c:pt>
              </c:strCache>
            </c:strRef>
          </c:tx>
          <c:spPr>
            <a:gradFill flip="none" rotWithShape="1">
              <a:gsLst>
                <a:gs pos="0">
                  <a:srgbClr val="FFFF00">
                    <a:alpha val="92000"/>
                  </a:srgbClr>
                </a:gs>
                <a:gs pos="50000">
                  <a:srgbClr val="FFC000">
                    <a:alpha val="58000"/>
                  </a:srgbClr>
                </a:gs>
                <a:gs pos="100000">
                  <a:srgbClr val="FFFF00">
                    <a:alpha val="5000"/>
                  </a:srgbClr>
                </a:gs>
              </a:gsLst>
              <a:lin ang="2700000" scaled="1"/>
              <a:tileRect/>
            </a:gradFill>
          </c:spPr>
          <c:cat>
            <c:strRef>
              <c:f>Sheet1!$A$2:$A$7</c:f>
              <c:strCache>
                <c:ptCount val="6"/>
                <c:pt idx="0">
                  <c:v>Aqsis</c:v>
                </c:pt>
                <c:pt idx="1">
                  <c:v>BLAST</c:v>
                </c:pt>
                <c:pt idx="2">
                  <c:v>ClustalW</c:v>
                </c:pt>
                <c:pt idx="3">
                  <c:v>distcc</c:v>
                </c:pt>
                <c:pt idx="4">
                  <c:v>QuantLib</c:v>
                </c:pt>
                <c:pt idx="5">
                  <c:v>SHRiMP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131.07</c:v>
                </c:pt>
                <c:pt idx="1">
                  <c:v>98.990000000000023</c:v>
                </c:pt>
                <c:pt idx="2">
                  <c:v>25.72</c:v>
                </c:pt>
                <c:pt idx="3">
                  <c:v>46.91</c:v>
                </c:pt>
                <c:pt idx="4">
                  <c:v>82.23</c:v>
                </c:pt>
                <c:pt idx="5">
                  <c:v>70.63</c:v>
                </c:pt>
              </c:numCache>
            </c:numRef>
          </c:val>
        </c:ser>
        <c:gapWidth val="300"/>
        <c:axId val="54268288"/>
        <c:axId val="54269824"/>
      </c:barChart>
      <c:catAx>
        <c:axId val="54268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269824"/>
        <c:crosses val="autoZero"/>
        <c:auto val="1"/>
        <c:lblAlgn val="ctr"/>
        <c:lblOffset val="100"/>
      </c:catAx>
      <c:valAx>
        <c:axId val="5426982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Seconds</a:t>
                </a:r>
                <a:endParaRPr lang="en-US" sz="2000" b="1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268288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1885458396648168"/>
          <c:y val="7.5864083166074833E-2"/>
          <c:w val="0.35190560639379537"/>
          <c:h val="0.10379813886900499"/>
        </c:manualLayout>
      </c:layout>
      <c:txPr>
        <a:bodyPr/>
        <a:lstStyle/>
        <a:p>
          <a:pPr>
            <a:defRPr sz="20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plotArea>
      <c:layout>
        <c:manualLayout>
          <c:layoutTarget val="inner"/>
          <c:xMode val="edge"/>
          <c:yMode val="edge"/>
          <c:x val="0.14339129483814544"/>
          <c:y val="5.1400554097404488E-2"/>
          <c:w val="0.81994335083114611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strRef>
              <c:f>Sheet1!$B$21</c:f>
              <c:strCache>
                <c:ptCount val="1"/>
                <c:pt idx="0">
                  <c:v>Ideal</c:v>
                </c:pt>
              </c:strCache>
            </c:strRef>
          </c:tx>
          <c:spPr>
            <a:gradFill>
              <a:gsLst>
                <a:gs pos="0">
                  <a:srgbClr val="00B050">
                    <a:alpha val="92000"/>
                  </a:srgbClr>
                </a:gs>
                <a:gs pos="50000">
                  <a:srgbClr val="00B050">
                    <a:alpha val="58000"/>
                  </a:srgbClr>
                </a:gs>
                <a:gs pos="100000">
                  <a:srgbClr val="FFFF00">
                    <a:alpha val="5000"/>
                  </a:srgbClr>
                </a:gs>
              </a:gsLst>
              <a:lin ang="2700000" scaled="1"/>
            </a:gradFill>
          </c:spPr>
          <c:cat>
            <c:strRef>
              <c:f>Sheet1!$A$22:$A$25</c:f>
              <c:strCache>
                <c:ptCount val="4"/>
                <c:pt idx="0">
                  <c:v>Aqsis</c:v>
                </c:pt>
                <c:pt idx="1">
                  <c:v>BLAST</c:v>
                </c:pt>
                <c:pt idx="2">
                  <c:v>QuantLib</c:v>
                </c:pt>
                <c:pt idx="3">
                  <c:v>SHRiMP</c:v>
                </c:pt>
              </c:strCache>
            </c:strRef>
          </c:cat>
          <c:val>
            <c:numRef>
              <c:f>Sheet1!$B$22:$B$25</c:f>
              <c:numCache>
                <c:formatCode>General</c:formatCode>
                <c:ptCount val="4"/>
                <c:pt idx="0">
                  <c:v>34.67</c:v>
                </c:pt>
                <c:pt idx="1">
                  <c:v>29.77</c:v>
                </c:pt>
                <c:pt idx="2">
                  <c:v>31</c:v>
                </c:pt>
                <c:pt idx="3">
                  <c:v>23.08</c:v>
                </c:pt>
              </c:numCache>
            </c:numRef>
          </c:val>
        </c:ser>
        <c:ser>
          <c:idx val="1"/>
          <c:order val="1"/>
          <c:tx>
            <c:strRef>
              <c:f>Sheet1!$C$21</c:f>
              <c:strCache>
                <c:ptCount val="1"/>
                <c:pt idx="0">
                  <c:v>SnowFlock</c:v>
                </c:pt>
              </c:strCache>
            </c:strRef>
          </c:tx>
          <c:spPr>
            <a:gradFill>
              <a:gsLst>
                <a:gs pos="0">
                  <a:srgbClr val="FFFF00">
                    <a:alpha val="92000"/>
                  </a:srgbClr>
                </a:gs>
                <a:gs pos="50000">
                  <a:srgbClr val="FFFF00">
                    <a:alpha val="58000"/>
                  </a:srgbClr>
                </a:gs>
                <a:gs pos="100000">
                  <a:srgbClr val="FFFF00">
                    <a:alpha val="5000"/>
                  </a:srgbClr>
                </a:gs>
              </a:gsLst>
              <a:lin ang="2700000" scaled="1"/>
            </a:gradFill>
          </c:spPr>
          <c:cat>
            <c:strRef>
              <c:f>Sheet1!$A$22:$A$25</c:f>
              <c:strCache>
                <c:ptCount val="4"/>
                <c:pt idx="0">
                  <c:v>Aqsis</c:v>
                </c:pt>
                <c:pt idx="1">
                  <c:v>BLAST</c:v>
                </c:pt>
                <c:pt idx="2">
                  <c:v>QuantLib</c:v>
                </c:pt>
                <c:pt idx="3">
                  <c:v>SHRiMP</c:v>
                </c:pt>
              </c:strCache>
            </c:strRef>
          </c:cat>
          <c:val>
            <c:numRef>
              <c:f>Sheet1!$C$22:$C$25</c:f>
              <c:numCache>
                <c:formatCode>General</c:formatCode>
                <c:ptCount val="4"/>
                <c:pt idx="0">
                  <c:v>37.809999999999995</c:v>
                </c:pt>
                <c:pt idx="1">
                  <c:v>31.810000000000031</c:v>
                </c:pt>
                <c:pt idx="2">
                  <c:v>33.120000000000012</c:v>
                </c:pt>
                <c:pt idx="3">
                  <c:v>25.68</c:v>
                </c:pt>
              </c:numCache>
            </c:numRef>
          </c:val>
        </c:ser>
        <c:gapWidth val="300"/>
        <c:axId val="54335360"/>
        <c:axId val="54336896"/>
      </c:barChart>
      <c:catAx>
        <c:axId val="54335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336896"/>
        <c:crosses val="autoZero"/>
        <c:auto val="1"/>
        <c:lblAlgn val="ctr"/>
        <c:lblOffset val="100"/>
      </c:catAx>
      <c:valAx>
        <c:axId val="5433689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Seconds</a:t>
                </a:r>
                <a:endParaRPr lang="en-US" sz="2000" b="1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3353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9085993796230292"/>
          <c:y val="3.6983970753656094E-2"/>
          <c:w val="0.40358458601766101"/>
          <c:h val="0.16743438320210147"/>
        </c:manualLayout>
      </c:layout>
      <c:txPr>
        <a:bodyPr/>
        <a:lstStyle/>
        <a:p>
          <a:pPr>
            <a:defRPr sz="20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36036401699787796"/>
          <c:y val="3.8762626262626249E-2"/>
          <c:w val="0.61582645919260082"/>
          <c:h val="0.92247474747474745"/>
        </c:manualLayout>
      </c:layout>
      <c:barChart>
        <c:barDir val="col"/>
        <c:grouping val="stacked"/>
        <c:ser>
          <c:idx val="0"/>
          <c:order val="0"/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Sheet2!$B$1</c:f>
              <c:numCache>
                <c:formatCode>General</c:formatCode>
                <c:ptCount val="1"/>
                <c:pt idx="0">
                  <c:v>3.8899999999999997</c:v>
                </c:pt>
              </c:numCache>
            </c:numRef>
          </c:val>
        </c:ser>
        <c:ser>
          <c:idx val="1"/>
          <c:order val="1"/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Sheet2!$B$2</c:f>
              <c:numCache>
                <c:formatCode>General</c:formatCode>
                <c:ptCount val="1"/>
                <c:pt idx="0">
                  <c:v>3.3299999999999987</c:v>
                </c:pt>
              </c:numCache>
            </c:numRef>
          </c:val>
        </c:ser>
        <c:ser>
          <c:idx val="2"/>
          <c:order val="2"/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Sheet2!$B$3</c:f>
              <c:numCache>
                <c:formatCode>General</c:formatCode>
                <c:ptCount val="1"/>
                <c:pt idx="0">
                  <c:v>3.92</c:v>
                </c:pt>
              </c:numCache>
            </c:numRef>
          </c:val>
        </c:ser>
        <c:ser>
          <c:idx val="3"/>
          <c:order val="3"/>
          <c:spPr>
            <a:solidFill>
              <a:srgbClr val="CEB966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Sheet2!$B$4</c:f>
              <c:numCache>
                <c:formatCode>General</c:formatCode>
                <c:ptCount val="1"/>
                <c:pt idx="0">
                  <c:v>9.15</c:v>
                </c:pt>
              </c:numCache>
            </c:numRef>
          </c:val>
        </c:ser>
        <c:ser>
          <c:idx val="4"/>
          <c:order val="4"/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Sheet2!$B$5</c:f>
              <c:numCache>
                <c:formatCode>General</c:formatCode>
                <c:ptCount val="1"/>
                <c:pt idx="0">
                  <c:v>28.939999999999987</c:v>
                </c:pt>
              </c:numCache>
            </c:numRef>
          </c:val>
        </c:ser>
        <c:ser>
          <c:idx val="5"/>
          <c:order val="5"/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 prstMaterial="dkEdge">
              <a:bevelT/>
            </a:sp3d>
          </c:spPr>
          <c:val>
            <c:numRef>
              <c:f>Sheet2!$B$6</c:f>
              <c:numCache>
                <c:formatCode>General</c:formatCode>
                <c:ptCount val="1"/>
                <c:pt idx="0">
                  <c:v>225.95000000000007</c:v>
                </c:pt>
              </c:numCache>
            </c:numRef>
          </c:val>
        </c:ser>
        <c:gapWidth val="75"/>
        <c:overlap val="100"/>
        <c:axId val="54412416"/>
        <c:axId val="54413952"/>
      </c:barChart>
      <c:catAx>
        <c:axId val="54412416"/>
        <c:scaling>
          <c:orientation val="minMax"/>
        </c:scaling>
        <c:delete val="1"/>
        <c:axPos val="b"/>
        <c:majorTickMark val="none"/>
        <c:tickLblPos val="nextTo"/>
        <c:crossAx val="54413952"/>
        <c:crosses val="autoZero"/>
        <c:auto val="1"/>
        <c:lblAlgn val="ctr"/>
        <c:lblOffset val="100"/>
      </c:catAx>
      <c:valAx>
        <c:axId val="5441395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2200" b="1" dirty="0" smtClean="0">
                    <a:latin typeface="Arial" pitchFamily="34" charset="0"/>
                    <a:cs typeface="Arial" pitchFamily="34" charset="0"/>
                  </a:rPr>
                  <a:t>Microseconds</a:t>
                </a:r>
                <a:endParaRPr lang="en-US" sz="2200" b="1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3.5714285714285712E-2"/>
              <c:y val="0.2241392366937739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4124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464B36B-1F51-471F-81D1-2E9C59AC7B67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2672D2-AF4D-456D-90D9-22152DF53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81AF5D2-1634-4866-9CF7-EF5AB9D29897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0EE690D-A2C7-42F7-8EF7-7F2DBB304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What does stateful refer to =&gt; why do I move all that stuff =&gt; why SF is good</a:t>
            </a:r>
          </a:p>
          <a:p>
            <a:r>
              <a:rPr lang="en-US" baseline="0" dirty="0" smtClean="0"/>
              <a:t>VMs are empty is bad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D717-398E-4DC2-819A-379407658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Multicast + start clones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needs more explaining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Ideal is really ideal </a:t>
            </a:r>
            <a:r>
              <a:rPr lang="en-US" b="0" dirty="0" smtClean="0"/>
              <a:t>- unlikely</a:t>
            </a:r>
            <a:endParaRPr lang="en-US" b="1" dirty="0" smtClean="0"/>
          </a:p>
          <a:p>
            <a:r>
              <a:rPr lang="en-US" dirty="0" smtClean="0"/>
              <a:t>Low is good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D717-398E-4DC2-819A-379407658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this back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Drive analogies with fork()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D717-398E-4DC2-819A-3794076583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Let people finish their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D717-398E-4DC2-819A-379407658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D717-398E-4DC2-819A-37940765837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More background on cloud</a:t>
            </a:r>
          </a:p>
          <a:p>
            <a:r>
              <a:rPr lang="en-US" baseline="0" dirty="0" smtClean="0"/>
              <a:t>Define EC2 -&gt; introducing new terms explicitly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Fork: read-only </a:t>
            </a:r>
            <a:r>
              <a:rPr lang="en-US" dirty="0" err="1" smtClean="0"/>
              <a:t>mem</a:t>
            </a:r>
            <a:r>
              <a:rPr lang="en-US" dirty="0" smtClean="0"/>
              <a:t>, they die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What does stateful refer to =&gt; why do I move all that stuff =&gt; why SF is good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Insights:</a:t>
            </a:r>
            <a:r>
              <a:rPr lang="en-US" baseline="0" dirty="0" smtClean="0"/>
              <a:t> locality, little actual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E690D-A2C7-42F7-8EF7-7F2DBB3041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3F2B-3BDE-4B49-8759-746A5D5D4C64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250CA-C0B8-46CC-8C13-63197E1F2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10" Type="http://schemas.openxmlformats.org/officeDocument/2006/relationships/image" Target="../media/image11.gif"/><Relationship Id="rId4" Type="http://schemas.openxmlformats.org/officeDocument/2006/relationships/chart" Target="../charts/chart4.xml"/><Relationship Id="rId9" Type="http://schemas.openxmlformats.org/officeDocument/2006/relationships/image" Target="../media/image10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12.jpeg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6.gif"/><Relationship Id="rId5" Type="http://schemas.openxmlformats.org/officeDocument/2006/relationships/image" Target="../media/image9.gif"/><Relationship Id="rId4" Type="http://schemas.openxmlformats.org/officeDocument/2006/relationships/image" Target="../media/image13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12.jpeg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6.gif"/><Relationship Id="rId5" Type="http://schemas.openxmlformats.org/officeDocument/2006/relationships/image" Target="../media/image9.gif"/><Relationship Id="rId4" Type="http://schemas.openxmlformats.org/officeDocument/2006/relationships/image" Target="../media/image13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6.gif"/><Relationship Id="rId5" Type="http://schemas.openxmlformats.org/officeDocument/2006/relationships/image" Target="../media/image9.gif"/><Relationship Id="rId4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4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5.gif"/><Relationship Id="rId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685800"/>
            <a:ext cx="7772400" cy="335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SnowFlock: Rapid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VM Cloning for Cloud Computing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+mj-lt"/>
                <a:ea typeface="+mj-ea"/>
                <a:cs typeface="+mj-cs"/>
              </a:rPr>
              <a:t>http://sysweb.cs.toronto.edu/snowflock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H. Andrés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Lagar-Cavilla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snowfloc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3429000"/>
            <a:ext cx="3252788" cy="326707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7600" y="4191000"/>
            <a:ext cx="54102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      Joe Whitney, </a:t>
            </a:r>
            <a:r>
              <a:rPr lang="en-US" sz="2200" dirty="0" err="1" smtClean="0"/>
              <a:t>Adin</a:t>
            </a:r>
            <a:r>
              <a:rPr lang="en-US" sz="2200" dirty="0" smtClean="0"/>
              <a:t> </a:t>
            </a:r>
            <a:r>
              <a:rPr lang="en-US" sz="2200" dirty="0" err="1" smtClean="0"/>
              <a:t>Scannell</a:t>
            </a:r>
            <a:r>
              <a:rPr lang="en-US" sz="2200" dirty="0" smtClean="0"/>
              <a:t>, Steve Rumble, Philip </a:t>
            </a:r>
            <a:r>
              <a:rPr lang="en-US" sz="2200" dirty="0" err="1" smtClean="0"/>
              <a:t>Patchin</a:t>
            </a:r>
            <a:r>
              <a:rPr lang="en-US" sz="2200" dirty="0" smtClean="0"/>
              <a:t>,  </a:t>
            </a:r>
            <a:r>
              <a:rPr lang="en-US" sz="2200" dirty="0" err="1" smtClean="0"/>
              <a:t>Eyal</a:t>
            </a:r>
            <a:r>
              <a:rPr lang="en-US" sz="2200" dirty="0" smtClean="0"/>
              <a:t> de Lara, Michael </a:t>
            </a:r>
            <a:r>
              <a:rPr lang="en-US" sz="2200" dirty="0" err="1" smtClean="0"/>
              <a:t>Brudno</a:t>
            </a:r>
            <a:r>
              <a:rPr lang="en-US" sz="2200" dirty="0" smtClean="0"/>
              <a:t>, and M. </a:t>
            </a:r>
            <a:r>
              <a:rPr lang="en-US" sz="2200" dirty="0" err="1" smtClean="0"/>
              <a:t>Satyanarayanan</a:t>
            </a:r>
            <a:r>
              <a:rPr lang="en-US" sz="2200" dirty="0" smtClean="0"/>
              <a:t>*</a:t>
            </a:r>
          </a:p>
          <a:p>
            <a:pPr>
              <a:buNone/>
            </a:pPr>
            <a:r>
              <a:rPr lang="en-US" sz="2200" dirty="0" smtClean="0"/>
              <a:t>      </a:t>
            </a:r>
            <a:r>
              <a:rPr lang="en-US" sz="2800" dirty="0" smtClean="0"/>
              <a:t>University of Toronto, *CMU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Fork: Well Understood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295400"/>
            <a:ext cx="39624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if more load: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fork</a:t>
            </a:r>
            <a:r>
              <a:rPr lang="en-US" sz="3000" dirty="0" smtClean="0"/>
              <a:t> extra workers</a:t>
            </a:r>
          </a:p>
          <a:p>
            <a:pPr>
              <a:buNone/>
            </a:pPr>
            <a:r>
              <a:rPr lang="en-US" sz="3000" dirty="0" smtClean="0"/>
              <a:t>if load is low: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 </a:t>
            </a:r>
            <a:r>
              <a:rPr lang="en-US" sz="3000" dirty="0" err="1" smtClean="0"/>
              <a:t>dealloc</a:t>
            </a:r>
            <a:r>
              <a:rPr lang="en-US" sz="3000" dirty="0" smtClean="0"/>
              <a:t> excess workers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038600"/>
            <a:ext cx="29718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trusted code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000" dirty="0" smtClean="0">
                <a:solidFill>
                  <a:srgbClr val="FFFF00"/>
                </a:solidFill>
              </a:rPr>
              <a:t>fork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child: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untrusted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code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5750" y="1219200"/>
            <a:ext cx="41148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p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artition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fork</a:t>
            </a:r>
            <a:r>
              <a:rPr lang="en-US" sz="3200" dirty="0" smtClean="0"/>
              <a:t> N workers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child: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 </a:t>
            </a:r>
            <a:r>
              <a:rPr lang="en-US" sz="3200" dirty="0" smtClean="0"/>
              <a:t>  work on </a:t>
            </a:r>
            <a:r>
              <a:rPr lang="en-US" sz="3200" dirty="0" err="1" smtClean="0"/>
              <a:t>i</a:t>
            </a:r>
            <a:r>
              <a:rPr lang="en-US" sz="3200" baseline="30000" dirty="0" err="1" smtClean="0"/>
              <a:t>th</a:t>
            </a:r>
            <a:r>
              <a:rPr lang="en-US" sz="3200" dirty="0" smtClean="0"/>
              <a:t> slice of data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4046220"/>
            <a:ext cx="3886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cycles available: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FFFF00"/>
                </a:solidFill>
              </a:rPr>
              <a:t>fork</a:t>
            </a:r>
            <a:r>
              <a:rPr lang="en-US" sz="3200" dirty="0" smtClean="0"/>
              <a:t> worker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if child: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 </a:t>
            </a:r>
            <a:r>
              <a:rPr lang="en-US" sz="3200" dirty="0" smtClean="0"/>
              <a:t>     do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fraction of long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computation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1219200"/>
            <a:ext cx="4191000" cy="22098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72990" y="1219200"/>
            <a:ext cx="4042410" cy="22860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1940" y="4038600"/>
            <a:ext cx="3276600" cy="23622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76800" y="4008120"/>
            <a:ext cx="3886200" cy="24384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006025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Parallel Computation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19812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Load-balancing Server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648200"/>
            <a:ext cx="251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Opportunistic Computation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71398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Sandboxing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  <p:bldP spid="4" grpId="1"/>
      <p:bldP spid="5" grpId="1"/>
      <p:bldP spid="6" grpId="0"/>
      <p:bldP spid="6" grpId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Fork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Big VM State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VMs are big: </a:t>
            </a:r>
          </a:p>
          <a:p>
            <a:pPr lvl="2">
              <a:buNone/>
            </a:pPr>
            <a:r>
              <a:rPr lang="en-US" dirty="0" smtClean="0"/>
              <a:t>OS, disk, processes, …</a:t>
            </a:r>
          </a:p>
          <a:p>
            <a:pPr lvl="1"/>
            <a:r>
              <a:rPr lang="en-US" dirty="0" smtClean="0"/>
              <a:t>Big means slow</a:t>
            </a:r>
          </a:p>
          <a:p>
            <a:pPr lvl="1"/>
            <a:r>
              <a:rPr lang="en-US" dirty="0" smtClean="0"/>
              <a:t>Big means not scalable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3600" b="1" dirty="0" smtClean="0"/>
              <a:t>    At odds with fundamental bottleneck</a:t>
            </a:r>
          </a:p>
          <a:p>
            <a:pPr algn="ctr">
              <a:buNone/>
            </a:pPr>
            <a:r>
              <a:rPr lang="en-US" sz="3600" b="1" dirty="0" smtClean="0"/>
              <a:t>Shared IO Resources</a:t>
            </a:r>
          </a:p>
          <a:p>
            <a:pPr algn="ctr">
              <a:buNone/>
            </a:pP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371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Suspend/resume latency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3429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VMs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4650433" y="21313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Seconds</a:t>
            </a:r>
            <a:endParaRPr lang="en-US" sz="240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4343400" y="1371600"/>
          <a:ext cx="4495800" cy="32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Graphic spid="8" grpId="0" uiExpand="1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SnowFlock</a:t>
            </a:r>
            <a:r>
              <a:rPr lang="en-US" dirty="0" smtClean="0"/>
              <a:t>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VMs are BIG: Don’t send all the state!</a:t>
            </a:r>
          </a:p>
          <a:p>
            <a:r>
              <a:rPr lang="en-US" dirty="0" smtClean="0"/>
              <a:t>Clones need little state of the parent</a:t>
            </a:r>
          </a:p>
          <a:p>
            <a:r>
              <a:rPr lang="en-US" dirty="0" smtClean="0"/>
              <a:t>Clones exhibit common locality patterns</a:t>
            </a:r>
          </a:p>
          <a:p>
            <a:r>
              <a:rPr lang="en-US" dirty="0" smtClean="0"/>
              <a:t>Clones generate lots of private state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ed Rectangle 81"/>
          <p:cNvSpPr/>
          <p:nvPr/>
        </p:nvSpPr>
        <p:spPr>
          <a:xfrm>
            <a:off x="6934200" y="4419600"/>
            <a:ext cx="914400" cy="838200"/>
          </a:xfrm>
          <a:prstGeom prst="roundRect">
            <a:avLst>
              <a:gd name="adj" fmla="val 12366"/>
            </a:avLst>
          </a:prstGeom>
          <a:gradFill>
            <a:gsLst>
              <a:gs pos="0">
                <a:schemeClr val="bg2">
                  <a:lumMod val="20000"/>
                  <a:lumOff val="80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tx1">
                <a:lumMod val="50000"/>
              </a:schemeClr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6934200" y="1752600"/>
            <a:ext cx="914400" cy="838200"/>
          </a:xfrm>
          <a:prstGeom prst="roundRect">
            <a:avLst>
              <a:gd name="adj" fmla="val 12366"/>
            </a:avLst>
          </a:prstGeom>
          <a:gradFill>
            <a:gsLst>
              <a:gs pos="0">
                <a:schemeClr val="bg2">
                  <a:lumMod val="20000"/>
                  <a:lumOff val="80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tx1">
                <a:lumMod val="50000"/>
              </a:schemeClr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pic>
        <p:nvPicPr>
          <p:cNvPr id="26" name="Picture 25" descr="switch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3352800"/>
            <a:ext cx="1409700" cy="1409700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2209800" y="24384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Secret Sauce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1828800"/>
            <a:ext cx="2590800" cy="16002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213360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Virtual</a:t>
            </a: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Machine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429000"/>
            <a:ext cx="2590800" cy="5334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3429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VM Descriptor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4800" y="3429000"/>
            <a:ext cx="2590800" cy="5334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00" y="3429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VM Descriptor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648200" y="38862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590800" y="18288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648200" y="38862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04800" y="3429000"/>
            <a:ext cx="2590800" cy="5334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" y="3429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VM Descriptor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19400" y="3276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Multicast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86400" y="4419600"/>
            <a:ext cx="2590800" cy="1295400"/>
          </a:xfrm>
          <a:prstGeom prst="roundRect">
            <a:avLst>
              <a:gd name="adj" fmla="val 12366"/>
            </a:avLst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86400" y="1752600"/>
            <a:ext cx="2590800" cy="1295400"/>
          </a:xfrm>
          <a:prstGeom prst="roundRect">
            <a:avLst>
              <a:gd name="adj" fmla="val 12366"/>
            </a:avLst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638800" y="2057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62600" y="4724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114800" y="38862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114800" y="3886200"/>
            <a:ext cx="228600" cy="228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" y="1828800"/>
            <a:ext cx="2590800" cy="12954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59000"/>
                </a:srgbClr>
              </a:gs>
              <a:gs pos="50000">
                <a:srgbClr val="92D050">
                  <a:alpha val="83000"/>
                </a:srgbClr>
              </a:gs>
              <a:gs pos="100000">
                <a:srgbClr val="92D050">
                  <a:alpha val="95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500" y="1771650"/>
            <a:ext cx="205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State:</a:t>
            </a: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Disk, OS, Processes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28600" y="4114800"/>
            <a:ext cx="4191000" cy="25146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Metadata</a:t>
            </a:r>
          </a:p>
          <a:p>
            <a:pPr lvl="1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“Special” Pages</a:t>
            </a:r>
          </a:p>
          <a:p>
            <a:pPr lvl="1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Page tables</a:t>
            </a:r>
          </a:p>
          <a:p>
            <a:pPr lvl="1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GDT, </a:t>
            </a:r>
            <a:r>
              <a:rPr lang="en-US" dirty="0" err="1" smtClean="0">
                <a:latin typeface="+mj-lt"/>
                <a:cs typeface="Arial" pitchFamily="34" charset="0"/>
              </a:rPr>
              <a:t>vcpu</a:t>
            </a:r>
            <a:endParaRPr lang="en-US" dirty="0" smtClean="0">
              <a:latin typeface="+mj-lt"/>
              <a:cs typeface="Arial" pitchFamily="34" charset="0"/>
            </a:endParaRPr>
          </a:p>
          <a:p>
            <a:pPr lvl="1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~1MB for 1GB VM</a:t>
            </a:r>
            <a:endParaRPr lang="en-US" dirty="0">
              <a:latin typeface="+mj-lt"/>
            </a:endParaRPr>
          </a:p>
        </p:txBody>
      </p:sp>
      <p:cxnSp>
        <p:nvCxnSpPr>
          <p:cNvPr id="51" name="Elbow Connector 50"/>
          <p:cNvCxnSpPr/>
          <p:nvPr/>
        </p:nvCxnSpPr>
        <p:spPr>
          <a:xfrm rot="16200000" flipH="1">
            <a:off x="457200" y="4038600"/>
            <a:ext cx="381000" cy="228600"/>
          </a:xfrm>
          <a:prstGeom prst="bentConnector3">
            <a:avLst>
              <a:gd name="adj1" fmla="val 98813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16200000" flipH="1">
            <a:off x="304800" y="4343400"/>
            <a:ext cx="685800" cy="228600"/>
          </a:xfrm>
          <a:prstGeom prst="bentConnector3">
            <a:avLst>
              <a:gd name="adj1" fmla="val 99718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rot="16200000" flipH="1">
            <a:off x="152400" y="4648200"/>
            <a:ext cx="990600" cy="228600"/>
          </a:xfrm>
          <a:prstGeom prst="bentConnector3">
            <a:avLst>
              <a:gd name="adj1" fmla="val 10163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/>
          <p:nvPr/>
        </p:nvCxnSpPr>
        <p:spPr>
          <a:xfrm rot="16200000" flipH="1">
            <a:off x="0" y="4953000"/>
            <a:ext cx="1295400" cy="228600"/>
          </a:xfrm>
          <a:prstGeom prst="bentConnector3">
            <a:avLst>
              <a:gd name="adj1" fmla="val 100249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/>
          <p:nvPr/>
        </p:nvCxnSpPr>
        <p:spPr>
          <a:xfrm rot="16200000" flipH="1">
            <a:off x="-152400" y="5257800"/>
            <a:ext cx="1600200" cy="228600"/>
          </a:xfrm>
          <a:prstGeom prst="bentConnector3">
            <a:avLst>
              <a:gd name="adj1" fmla="val 100363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38400" y="11430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Start only with the basics</a:t>
            </a:r>
            <a:endParaRPr lang="en-US" sz="2800" dirty="0"/>
          </a:p>
        </p:txBody>
      </p:sp>
      <p:sp>
        <p:nvSpPr>
          <p:cNvPr id="76" name="TextBox 75"/>
          <p:cNvSpPr txBox="1"/>
          <p:nvPr/>
        </p:nvSpPr>
        <p:spPr>
          <a:xfrm>
            <a:off x="2438400" y="11430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2. Fetch state on-demand</a:t>
            </a:r>
            <a:endParaRPr lang="en-US" sz="2800" dirty="0"/>
          </a:p>
        </p:txBody>
      </p:sp>
      <p:sp>
        <p:nvSpPr>
          <p:cNvPr id="77" name="TextBox 76"/>
          <p:cNvSpPr txBox="1"/>
          <p:nvPr/>
        </p:nvSpPr>
        <p:spPr>
          <a:xfrm>
            <a:off x="1828800" y="11430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3. Multicast: exploit net hw parallelism</a:t>
            </a:r>
            <a:endParaRPr lang="en-US" sz="2800" dirty="0"/>
          </a:p>
        </p:txBody>
      </p:sp>
      <p:sp>
        <p:nvSpPr>
          <p:cNvPr id="78" name="TextBox 77"/>
          <p:cNvSpPr txBox="1"/>
          <p:nvPr/>
        </p:nvSpPr>
        <p:spPr>
          <a:xfrm>
            <a:off x="1828800" y="1143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Multicast: exploit locality to </a:t>
            </a:r>
            <a:r>
              <a:rPr lang="en-US" sz="2800" dirty="0" err="1" smtClean="0"/>
              <a:t>prefetch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8045970" y="1752600"/>
            <a:ext cx="114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Clone 1</a:t>
            </a:r>
          </a:p>
          <a:p>
            <a:r>
              <a:rPr lang="en-US" sz="2200" dirty="0" smtClean="0"/>
              <a:t>Private</a:t>
            </a:r>
          </a:p>
          <a:p>
            <a:r>
              <a:rPr lang="en-US" sz="2200" dirty="0" smtClean="0"/>
              <a:t>State</a:t>
            </a:r>
            <a:endParaRPr lang="en-US" sz="2200" dirty="0"/>
          </a:p>
        </p:txBody>
      </p:sp>
      <p:sp>
        <p:nvSpPr>
          <p:cNvPr id="81" name="TextBox 80"/>
          <p:cNvSpPr txBox="1"/>
          <p:nvPr/>
        </p:nvSpPr>
        <p:spPr>
          <a:xfrm>
            <a:off x="6248400" y="38862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Clone 2 Private State</a:t>
            </a:r>
            <a:endParaRPr lang="en-US" sz="2200" dirty="0"/>
          </a:p>
        </p:txBody>
      </p:sp>
      <p:sp>
        <p:nvSpPr>
          <p:cNvPr id="83" name="TextBox 82"/>
          <p:cNvSpPr txBox="1"/>
          <p:nvPr/>
        </p:nvSpPr>
        <p:spPr>
          <a:xfrm>
            <a:off x="1828800" y="1143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5. Heuristics: don’t fetch if I’ll overwrite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C 0.05503 0.01018 0.2349 0.0044 0.32986 0.06111 C 0.42483 0.11782 0.51997 0.28241 0.57014 0.34074 " pathEditMode="relative" rAng="0" ptsTypes="aaa">
                                      <p:cBhvr>
                                        <p:cTn id="8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17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C 0.05677 0.0125 0.24445 0.01713 0.34045 0.07477 C 0.43646 0.13241 0.52674 0.28912 0.57587 0.34561 " pathEditMode="relative" rAng="0" ptsTypes="aaa"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173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C 0.06458 0.01227 0.29288 0.08217 0.38785 0.07407 C 0.48281 0.06597 0.53194 -0.02315 0.57014 -0.04861 " pathEditMode="relative" rAng="0" ptsTypes="a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17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C 0.06459 0.01274 0.29098 0.08473 0.38716 0.07686 C 0.48334 0.06899 0.53785 -0.02199 0.57761 -0.04791 " pathEditMode="relative" rAng="0" ptsTypes="aaa">
                                      <p:cBhvr>
                                        <p:cTn id="9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4624E-7 C -0.00711 0.01156 -0.00191 0.02335 -0.06562 0.02636 C -0.12934 0.02936 -0.31597 0.01965 -0.38194 0.01803 " pathEditMode="relative" rAng="0" ptsTypes="aaa">
                                      <p:cBhvr>
                                        <p:cTn id="10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 -0.00069 C 0.01389 0.00439 0.09722 -0.00254 0.13264 0.02983 C 0.16805 0.0622 0.18854 0.15977 0.20312 0.19376 " pathEditMode="relative" rAng="0" ptsTypes="aaa">
                                      <p:cBhvr>
                                        <p:cTn id="1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0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162 C 0.02639 -0.00139 0.08559 -0.01387 0.11944 0.00023 C 0.1533 0.01433 0.19219 0.06589 0.21128 0.08324 " pathEditMode="relative" rAng="0" ptsTypes="aaa">
                                      <p:cBhvr>
                                        <p:cTn id="13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36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162 C 0.03924 -0.01295 0.16163 -0.01827 0.19635 -0.06937 C 0.23108 -0.12046 0.21198 -0.2578 0.21615 -0.30752 " pathEditMode="relative" rAng="0" ptsTypes="aaa">
                                      <p:cBhvr>
                                        <p:cTn id="1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09827E-6 C -0.00712 0.01156 -0.02448 0.02011 -0.06562 0.02636 C -0.10677 0.0326 -0.21354 0.09017 -0.2474 0.03792 C -0.28125 -0.01434 -0.25 -0.22451 -0.26858 -0.2874 C -0.28715 -0.35029 -0.3401 -0.32902 -0.35885 -0.33989 " pathEditMode="relative" rAng="0" ptsTypes="aaaaa">
                                      <p:cBhvr>
                                        <p:cTn id="14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0" presetClass="path" presetSubtype="0" ac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0.03352 C 0.00226 0.03722 0.06042 0.01017 0.09931 0.05549 C 0.1382 0.10081 0.19202 0.25364 0.2165 0.30566 " pathEditMode="relative" rAng="0" ptsTypes="aaa">
                                      <p:cBhvr>
                                        <p:cTn id="1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0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04046E-6 C 0.02118 -0.00463 0.0941 -0.00208 0.12674 -0.02821 C 0.15938 -0.05434 0.18125 -0.13017 0.19549 -0.157 " pathEditMode="relative" rAng="0" ptsTypes="aaa">
                                      <p:cBhvr>
                                        <p:cTn id="1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79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04046E-6 C 0.02466 0.00393 0.11528 -0.01434 0.14809 0.02428 C 0.18091 0.06289 0.18698 0.18844 0.19723 0.23168 " pathEditMode="relative" rAng="0" ptsTypes="aaa">
                                      <p:cBhvr>
                                        <p:cTn id="1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79" grpId="0" animBg="1"/>
      <p:bldP spid="16" grpId="0" animBg="1"/>
      <p:bldP spid="16" grpId="1" animBg="1"/>
      <p:bldP spid="16" grpId="2" animBg="1"/>
      <p:bldP spid="4" grpId="0" animBg="1"/>
      <p:bldP spid="5" grpId="0"/>
      <p:bldP spid="8" grpId="0" animBg="1"/>
      <p:bldP spid="9" grpId="0"/>
      <p:bldP spid="12" grpId="0" animBg="1"/>
      <p:bldP spid="12" grpId="1" animBg="1"/>
      <p:bldP spid="13" grpId="0"/>
      <p:bldP spid="13" grpId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4" grpId="0" animBg="1"/>
      <p:bldP spid="24" grpId="1" animBg="1"/>
      <p:bldP spid="25" grpId="0"/>
      <p:bldP spid="25" grpId="1"/>
      <p:bldP spid="27" grpId="0"/>
      <p:bldP spid="22" grpId="0" animBg="1"/>
      <p:bldP spid="10" grpId="0" animBg="1"/>
      <p:bldP spid="33" grpId="0"/>
      <p:bldP spid="33" grpId="1"/>
      <p:bldP spid="33" grpId="2"/>
      <p:bldP spid="35" grpId="0"/>
      <p:bldP spid="35" grpId="1"/>
      <p:bldP spid="35" grpId="2"/>
      <p:bldP spid="36" grpId="0" animBg="1"/>
      <p:bldP spid="36" grpId="1" animBg="1"/>
      <p:bldP spid="40" grpId="0" animBg="1"/>
      <p:bldP spid="40" grpId="1" animBg="1"/>
      <p:bldP spid="6" grpId="0" animBg="1"/>
      <p:bldP spid="7" grpId="0"/>
      <p:bldP spid="34" grpId="0" uiExpand="1" build="allAtOnce"/>
      <p:bldP spid="34" grpId="1" build="allAtOnce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80" grpId="0"/>
      <p:bldP spid="81" grpId="0"/>
      <p:bldP spid="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SnowFlock is 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only with the basics</a:t>
            </a:r>
          </a:p>
          <a:p>
            <a:r>
              <a:rPr lang="en-US" dirty="0" smtClean="0"/>
              <a:t>Send only what you </a:t>
            </a:r>
            <a:r>
              <a:rPr lang="en-US" b="1" u="sng" dirty="0" smtClean="0"/>
              <a:t>really need</a:t>
            </a:r>
          </a:p>
          <a:p>
            <a:r>
              <a:rPr lang="en-US" dirty="0" smtClean="0"/>
              <a:t>Multicast</a:t>
            </a:r>
          </a:p>
          <a:p>
            <a:pPr lvl="1"/>
            <a:r>
              <a:rPr lang="en-US" dirty="0" smtClean="0"/>
              <a:t>Network hardware parallelism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: exploit </a:t>
            </a:r>
            <a:r>
              <a:rPr lang="en-US" b="1" u="sng" dirty="0" smtClean="0"/>
              <a:t>locality patterns</a:t>
            </a:r>
          </a:p>
          <a:p>
            <a:r>
              <a:rPr lang="en-US" dirty="0" smtClean="0"/>
              <a:t>Heuristics</a:t>
            </a:r>
          </a:p>
          <a:p>
            <a:pPr lvl="1"/>
            <a:r>
              <a:rPr lang="en-US" dirty="0" smtClean="0"/>
              <a:t>Don’t send if I’ll overwrite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: exploit </a:t>
            </a:r>
            <a:r>
              <a:rPr lang="en-US" b="1" u="sng" dirty="0" smtClean="0"/>
              <a:t>apps generating new state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Time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8180" y="853440"/>
          <a:ext cx="8298180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55620" y="5044440"/>
            <a:ext cx="2362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Clones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6200000">
            <a:off x="-800100" y="2354580"/>
            <a:ext cx="2590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Milliseconds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5913120" y="2819400"/>
            <a:ext cx="853440" cy="152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50620" y="5562918"/>
            <a:ext cx="669798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Scalable Cloning: Roughly Constant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200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32 VMs</a:t>
            </a:r>
          </a:p>
          <a:p>
            <a:pPr algn="ctr">
              <a:buNone/>
            </a:pPr>
            <a:r>
              <a:rPr lang="en-US" sz="8800" dirty="0" smtClean="0"/>
              <a:t>800 Milliseconds</a:t>
            </a:r>
          </a:p>
          <a:p>
            <a:pPr algn="ctr">
              <a:buNone/>
            </a:pP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Fetching, </a:t>
            </a:r>
            <a:r>
              <a:rPr lang="en-US" dirty="0" err="1" smtClean="0"/>
              <a:t>SHRiMP</a:t>
            </a:r>
            <a:r>
              <a:rPr lang="en-US" dirty="0" smtClean="0"/>
              <a:t> 32 Clones 1GB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 rot="5400000" flipH="1" flipV="1">
            <a:off x="3086100" y="3543300"/>
            <a:ext cx="3733800" cy="1588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600200" y="1524000"/>
            <a:ext cx="3276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Heuristics OFF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81600" y="2438400"/>
            <a:ext cx="236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Heuristics</a:t>
            </a:r>
            <a:endParaRPr lang="en-US" sz="3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67600" y="3939540"/>
            <a:ext cx="1219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10K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7581900" y="4838700"/>
            <a:ext cx="838200" cy="152400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/>
              <a:t>40 MB sent instead of 32GB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 </a:t>
            </a:r>
            <a:r>
              <a:rPr lang="en-US" sz="3900" dirty="0" smtClean="0"/>
              <a:t>(no more BIG VM state)</a:t>
            </a:r>
          </a:p>
          <a:p>
            <a:pPr algn="ctr">
              <a:buNone/>
            </a:pP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Embarrassingly parallel</a:t>
            </a:r>
          </a:p>
          <a:p>
            <a:pPr lvl="1"/>
            <a:r>
              <a:rPr lang="en-US" dirty="0" smtClean="0"/>
              <a:t>32 hosts x 4 processors</a:t>
            </a:r>
          </a:p>
          <a:p>
            <a:r>
              <a:rPr lang="en-US" dirty="0" smtClean="0"/>
              <a:t>CPU-intensive</a:t>
            </a:r>
          </a:p>
          <a:p>
            <a:r>
              <a:rPr lang="en-US" dirty="0" smtClean="0"/>
              <a:t>Internet server</a:t>
            </a:r>
          </a:p>
          <a:p>
            <a:pPr lvl="1"/>
            <a:r>
              <a:rPr lang="en-US" dirty="0" smtClean="0"/>
              <a:t>Respond in seconds</a:t>
            </a:r>
          </a:p>
          <a:p>
            <a:r>
              <a:rPr lang="en-US" dirty="0" smtClean="0"/>
              <a:t>Bioinformatics</a:t>
            </a:r>
          </a:p>
          <a:p>
            <a:r>
              <a:rPr lang="en-US" dirty="0" smtClean="0"/>
              <a:t>Quantitative Finance</a:t>
            </a:r>
          </a:p>
          <a:p>
            <a:r>
              <a:rPr lang="en-US" dirty="0" smtClean="0"/>
              <a:t>Rendering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Computing</a:t>
            </a:r>
          </a:p>
          <a:p>
            <a:r>
              <a:rPr lang="en-US" dirty="0" smtClean="0"/>
              <a:t>Many machines</a:t>
            </a:r>
          </a:p>
          <a:p>
            <a:r>
              <a:rPr lang="en-US" dirty="0" smtClean="0"/>
              <a:t>Many users</a:t>
            </a:r>
          </a:p>
          <a:p>
            <a:r>
              <a:rPr lang="en-US" dirty="0" smtClean="0"/>
              <a:t>Many applications</a:t>
            </a:r>
          </a:p>
          <a:p>
            <a:r>
              <a:rPr lang="en-US" dirty="0" smtClean="0"/>
              <a:t>Virtualization is key</a:t>
            </a:r>
            <a:endParaRPr lang="en-US" dirty="0"/>
          </a:p>
        </p:txBody>
      </p:sp>
      <p:pic>
        <p:nvPicPr>
          <p:cNvPr id="12" name="Picture 4" descr="8u_cluster_l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600200"/>
            <a:ext cx="3213100" cy="3855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Run Times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2954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0" y="5334000"/>
            <a:ext cx="4419600" cy="1219200"/>
          </a:xfrm>
        </p:spPr>
        <p:txBody>
          <a:bodyPr>
            <a:normAutofit/>
          </a:bodyPr>
          <a:lstStyle/>
          <a:p>
            <a:pPr lvl="0">
              <a:buNone/>
              <a:defRPr/>
            </a:pPr>
            <a:r>
              <a:rPr lang="en-US" dirty="0" smtClean="0">
                <a:latin typeface="+mj-lt"/>
                <a:cs typeface="Arial" pitchFamily="34" charset="0"/>
              </a:rPr>
              <a:t>1-4 second overhead</a:t>
            </a:r>
          </a:p>
        </p:txBody>
      </p:sp>
      <p:pic>
        <p:nvPicPr>
          <p:cNvPr id="7" name="Picture 6" descr="protein_pic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4724400"/>
            <a:ext cx="457200" cy="432924"/>
          </a:xfrm>
          <a:prstGeom prst="rect">
            <a:avLst/>
          </a:prstGeom>
        </p:spPr>
      </p:pic>
      <p:pic>
        <p:nvPicPr>
          <p:cNvPr id="10" name="Picture 9" descr="gnu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4724400"/>
            <a:ext cx="457200" cy="457200"/>
          </a:xfrm>
          <a:prstGeom prst="rect">
            <a:avLst/>
          </a:prstGeom>
        </p:spPr>
      </p:pic>
      <p:pic>
        <p:nvPicPr>
          <p:cNvPr id="11" name="Picture 10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67400" y="4724400"/>
            <a:ext cx="420624" cy="420624"/>
          </a:xfrm>
          <a:prstGeom prst="rect">
            <a:avLst/>
          </a:prstGeom>
        </p:spPr>
      </p:pic>
      <p:pic>
        <p:nvPicPr>
          <p:cNvPr id="12" name="Picture 11" descr="pixar_la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5400" y="4800600"/>
            <a:ext cx="304800" cy="3048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3962400" y="3886200"/>
            <a:ext cx="838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hrimp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97435" y="4809800"/>
            <a:ext cx="400811" cy="448000"/>
          </a:xfrm>
          <a:prstGeom prst="rect">
            <a:avLst/>
          </a:prstGeom>
        </p:spPr>
      </p:pic>
      <p:pic>
        <p:nvPicPr>
          <p:cNvPr id="16" name="Picture 15" descr="dna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1400" y="4724400"/>
            <a:ext cx="505557" cy="32861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/>
              <a:t>≤ 7% Runtime Overhead</a:t>
            </a:r>
          </a:p>
          <a:p>
            <a:pPr algn="ctr">
              <a:buNone/>
            </a:pPr>
            <a:r>
              <a:rPr lang="en-US" sz="4000" dirty="0" smtClean="0"/>
              <a:t>~ 5 seconds</a:t>
            </a:r>
          </a:p>
          <a:p>
            <a:pPr algn="ctr">
              <a:buNone/>
            </a:pP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Everything At It</a:t>
            </a:r>
            <a:endParaRPr lang="en-US" dirty="0"/>
          </a:p>
        </p:txBody>
      </p:sp>
      <p:pic>
        <p:nvPicPr>
          <p:cNvPr id="4" name="Picture 3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667000"/>
            <a:ext cx="1981200" cy="1337310"/>
          </a:xfrm>
          <a:prstGeom prst="rect">
            <a:avLst/>
          </a:prstGeom>
        </p:spPr>
      </p:pic>
      <p:pic>
        <p:nvPicPr>
          <p:cNvPr id="11" name="Picture 10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2667000"/>
            <a:ext cx="1981200" cy="1337310"/>
          </a:xfrm>
          <a:prstGeom prst="rect">
            <a:avLst/>
          </a:prstGeom>
        </p:spPr>
      </p:pic>
      <p:pic>
        <p:nvPicPr>
          <p:cNvPr id="12" name="Picture 11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663952"/>
            <a:ext cx="1981200" cy="1337310"/>
          </a:xfrm>
          <a:prstGeom prst="rect">
            <a:avLst/>
          </a:prstGeom>
        </p:spPr>
      </p:pic>
      <p:pic>
        <p:nvPicPr>
          <p:cNvPr id="13" name="Picture 12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667000"/>
            <a:ext cx="1981200" cy="1337310"/>
          </a:xfrm>
          <a:prstGeom prst="rect">
            <a:avLst/>
          </a:prstGeom>
        </p:spPr>
      </p:pic>
      <p:pic>
        <p:nvPicPr>
          <p:cNvPr id="14" name="Picture 13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362200"/>
            <a:ext cx="457200" cy="412845"/>
          </a:xfrm>
          <a:prstGeom prst="rect">
            <a:avLst/>
          </a:prstGeom>
        </p:spPr>
      </p:pic>
      <p:pic>
        <p:nvPicPr>
          <p:cNvPr id="15" name="Picture 14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362200"/>
            <a:ext cx="457200" cy="412845"/>
          </a:xfrm>
          <a:prstGeom prst="rect">
            <a:avLst/>
          </a:prstGeom>
        </p:spPr>
      </p:pic>
      <p:pic>
        <p:nvPicPr>
          <p:cNvPr id="16" name="Picture 15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362200"/>
            <a:ext cx="457200" cy="412845"/>
          </a:xfrm>
          <a:prstGeom prst="rect">
            <a:avLst/>
          </a:prstGeom>
        </p:spPr>
      </p:pic>
      <p:pic>
        <p:nvPicPr>
          <p:cNvPr id="17" name="Picture 16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362200"/>
            <a:ext cx="457200" cy="412845"/>
          </a:xfrm>
          <a:prstGeom prst="rect">
            <a:avLst/>
          </a:prstGeom>
        </p:spPr>
      </p:pic>
      <p:pic>
        <p:nvPicPr>
          <p:cNvPr id="18" name="Picture 17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2362200"/>
            <a:ext cx="457200" cy="412845"/>
          </a:xfrm>
          <a:prstGeom prst="rect">
            <a:avLst/>
          </a:prstGeom>
        </p:spPr>
      </p:pic>
      <p:pic>
        <p:nvPicPr>
          <p:cNvPr id="19" name="Picture 18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2362200"/>
            <a:ext cx="457200" cy="412845"/>
          </a:xfrm>
          <a:prstGeom prst="rect">
            <a:avLst/>
          </a:prstGeom>
        </p:spPr>
      </p:pic>
      <p:pic>
        <p:nvPicPr>
          <p:cNvPr id="20" name="Picture 19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362200"/>
            <a:ext cx="457200" cy="412845"/>
          </a:xfrm>
          <a:prstGeom prst="rect">
            <a:avLst/>
          </a:prstGeom>
        </p:spPr>
      </p:pic>
      <p:pic>
        <p:nvPicPr>
          <p:cNvPr id="21" name="Picture 20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2362200"/>
            <a:ext cx="457200" cy="412845"/>
          </a:xfrm>
          <a:prstGeom prst="rect">
            <a:avLst/>
          </a:prstGeom>
        </p:spPr>
      </p:pic>
      <p:pic>
        <p:nvPicPr>
          <p:cNvPr id="22" name="Picture 21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362200"/>
            <a:ext cx="457200" cy="412845"/>
          </a:xfrm>
          <a:prstGeom prst="rect">
            <a:avLst/>
          </a:prstGeom>
        </p:spPr>
      </p:pic>
      <p:pic>
        <p:nvPicPr>
          <p:cNvPr id="23" name="Picture 22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2362200"/>
            <a:ext cx="457200" cy="412845"/>
          </a:xfrm>
          <a:prstGeom prst="rect">
            <a:avLst/>
          </a:prstGeom>
        </p:spPr>
      </p:pic>
      <p:pic>
        <p:nvPicPr>
          <p:cNvPr id="24" name="Picture 23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2362200"/>
            <a:ext cx="457200" cy="412845"/>
          </a:xfrm>
          <a:prstGeom prst="rect">
            <a:avLst/>
          </a:prstGeom>
        </p:spPr>
      </p:pic>
      <p:pic>
        <p:nvPicPr>
          <p:cNvPr id="25" name="Picture 24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362200"/>
            <a:ext cx="457200" cy="412845"/>
          </a:xfrm>
          <a:prstGeom prst="rect">
            <a:avLst/>
          </a:prstGeom>
        </p:spPr>
      </p:pic>
      <p:pic>
        <p:nvPicPr>
          <p:cNvPr id="26" name="Picture 25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2362200"/>
            <a:ext cx="457200" cy="412845"/>
          </a:xfrm>
          <a:prstGeom prst="rect">
            <a:avLst/>
          </a:prstGeom>
        </p:spPr>
      </p:pic>
      <p:pic>
        <p:nvPicPr>
          <p:cNvPr id="27" name="Picture 26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362200"/>
            <a:ext cx="457200" cy="412845"/>
          </a:xfrm>
          <a:prstGeom prst="rect">
            <a:avLst/>
          </a:prstGeom>
        </p:spPr>
      </p:pic>
      <p:pic>
        <p:nvPicPr>
          <p:cNvPr id="28" name="Picture 27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2362200"/>
            <a:ext cx="457200" cy="412845"/>
          </a:xfrm>
          <a:prstGeom prst="rect">
            <a:avLst/>
          </a:prstGeom>
        </p:spPr>
      </p:pic>
      <p:pic>
        <p:nvPicPr>
          <p:cNvPr id="29" name="Picture 28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2362200"/>
            <a:ext cx="457200" cy="412845"/>
          </a:xfrm>
          <a:prstGeom prst="rect">
            <a:avLst/>
          </a:prstGeom>
        </p:spPr>
      </p:pic>
      <p:pic>
        <p:nvPicPr>
          <p:cNvPr id="30" name="Picture 29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31" name="Picture 30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33" name="Picture 32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89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  <a:cs typeface="Arial" pitchFamily="34" charset="0"/>
              </a:rPr>
              <a:t>Four concurrent sets of VMs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BLAST    , </a:t>
            </a:r>
            <a:r>
              <a:rPr lang="en-US" dirty="0" err="1" smtClean="0">
                <a:latin typeface="+mj-lt"/>
                <a:cs typeface="Arial" pitchFamily="34" charset="0"/>
              </a:rPr>
              <a:t>SHRiMP</a:t>
            </a:r>
            <a:r>
              <a:rPr lang="en-US" dirty="0" smtClean="0">
                <a:latin typeface="+mj-lt"/>
                <a:cs typeface="Arial" pitchFamily="34" charset="0"/>
              </a:rPr>
              <a:t>      , </a:t>
            </a:r>
            <a:r>
              <a:rPr lang="en-US" dirty="0" err="1" smtClean="0">
                <a:latin typeface="+mj-lt"/>
                <a:cs typeface="Arial" pitchFamily="34" charset="0"/>
              </a:rPr>
              <a:t>QuantLib</a:t>
            </a:r>
            <a:r>
              <a:rPr lang="en-US" dirty="0" smtClean="0">
                <a:latin typeface="+mj-lt"/>
                <a:cs typeface="Arial" pitchFamily="34" charset="0"/>
              </a:rPr>
              <a:t>     , </a:t>
            </a:r>
            <a:r>
              <a:rPr lang="en-US" dirty="0" err="1" smtClean="0">
                <a:latin typeface="+mj-lt"/>
                <a:cs typeface="Arial" pitchFamily="34" charset="0"/>
              </a:rPr>
              <a:t>Aqsis</a:t>
            </a:r>
            <a:endParaRPr lang="en-US" dirty="0" smtClean="0">
              <a:latin typeface="+mj-lt"/>
              <a:cs typeface="Arial" pitchFamily="34" charset="0"/>
            </a:endParaRPr>
          </a:p>
          <a:p>
            <a:r>
              <a:rPr lang="en-US" dirty="0" smtClean="0">
                <a:latin typeface="+mj-lt"/>
                <a:cs typeface="Arial" pitchFamily="34" charset="0"/>
              </a:rPr>
              <a:t>Cycling five times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Clone, do task, join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Shorter tasks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Range of 25-40 seconds: interactive service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Evil allocation</a:t>
            </a:r>
          </a:p>
        </p:txBody>
      </p:sp>
      <p:pic>
        <p:nvPicPr>
          <p:cNvPr id="43" name="Picture 42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4252452"/>
            <a:ext cx="304800" cy="304800"/>
          </a:xfrm>
          <a:prstGeom prst="rect">
            <a:avLst/>
          </a:prstGeom>
        </p:spPr>
      </p:pic>
      <p:pic>
        <p:nvPicPr>
          <p:cNvPr id="45" name="Picture 44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3992" y="4146756"/>
            <a:ext cx="457200" cy="432924"/>
          </a:xfrm>
          <a:prstGeom prst="rect">
            <a:avLst/>
          </a:prstGeom>
        </p:spPr>
      </p:pic>
      <p:pic>
        <p:nvPicPr>
          <p:cNvPr id="46" name="Picture 4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5744" y="4161504"/>
            <a:ext cx="420624" cy="420624"/>
          </a:xfrm>
          <a:prstGeom prst="rect">
            <a:avLst/>
          </a:prstGeom>
        </p:spPr>
      </p:pic>
      <p:pic>
        <p:nvPicPr>
          <p:cNvPr id="47" name="Picture 46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48" name="Picture 47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49" name="Picture 48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50" name="Picture 49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51" name="Picture 50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2" name="Picture 51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3" name="Picture 52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4" name="Picture 53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5" name="Picture 54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6" name="Picture 5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7" name="Picture 56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8" name="Picture 57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63" name="Picture 62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64" name="Picture 63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66" name="Picture 6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83" name="Picture 82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6397" y="4114800"/>
            <a:ext cx="400811" cy="448000"/>
          </a:xfrm>
          <a:prstGeom prst="rect">
            <a:avLst/>
          </a:prstGeom>
        </p:spPr>
      </p:pic>
      <p:pic>
        <p:nvPicPr>
          <p:cNvPr id="84" name="Picture 83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1800" y="1295400"/>
            <a:ext cx="400811" cy="448000"/>
          </a:xfrm>
          <a:prstGeom prst="rect">
            <a:avLst/>
          </a:prstGeom>
        </p:spPr>
      </p:pic>
      <p:pic>
        <p:nvPicPr>
          <p:cNvPr id="85" name="Picture 84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6720" y="1315068"/>
            <a:ext cx="400811" cy="448000"/>
          </a:xfrm>
          <a:prstGeom prst="rect">
            <a:avLst/>
          </a:prstGeom>
        </p:spPr>
      </p:pic>
      <p:pic>
        <p:nvPicPr>
          <p:cNvPr id="86" name="Picture 85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9352" y="1295400"/>
            <a:ext cx="400811" cy="448000"/>
          </a:xfrm>
          <a:prstGeom prst="rect">
            <a:avLst/>
          </a:prstGeom>
        </p:spPr>
      </p:pic>
      <p:pic>
        <p:nvPicPr>
          <p:cNvPr id="87" name="Picture 86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6892" y="1304600"/>
            <a:ext cx="400811" cy="448000"/>
          </a:xfrm>
          <a:prstGeom prst="rect">
            <a:avLst/>
          </a:prstGeom>
        </p:spPr>
      </p:pic>
      <p:pic>
        <p:nvPicPr>
          <p:cNvPr id="88" name="Picture 87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1812" y="1310148"/>
            <a:ext cx="400811" cy="44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-0.02743 0.0474 -0.05156 0.0726 -0.07708 0.09226 C -0.10278 0.11191 -0.13003 0.12602 -0.15729 0.14035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2 C 0.01233 0.02983 0.06424 0.04879 0.08993 0.06775 C 0.11563 0.08671 0.13819 0.12162 0.15087 0.1357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5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0.02917 0.02567 0.12431 0.02243 0.19149 0.04162 C 0.25868 0.06081 0.3566 0.11792 0.4 0.13804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5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0.02517 0.02775 0.10677 0.04347 0.16719 0.05503 C 0.2276 0.06659 0.28559 0.07815 0.35903 0.09226 C 0.43247 0.10636 0.55625 0.13041 0.60816 0.14035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" y="5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-0.04601 0.05826 -0.09062 0.08115 -0.12917 0.1008 C -0.16771 0.12046 -0.21545 0.14497 -0.23229 0.15329 " pathEditMode="relative" ptsTypes="aaA">
                                      <p:cBhvr>
                                        <p:cTn id="2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-0.01163 0.04185 -0.05104 0.05549 -0.06354 0.07468 C -0.07604 0.09387 -0.07378 0.13502 -0.07656 0.15098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0.01753 0.03676 0.0651 0.0245 0.11163 0.0437 C 0.15816 0.06289 0.24288 0.12855 0.27743 0.15098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0.02222 0.04 0.06875 0.0541 0.13976 0.06381 C 0.21076 0.07352 0.35938 0.07976 0.425 0.09433 C 0.49063 0.1089 0.51059 0.13919 0.53316 0.15098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5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-0.03403 0.05734 -0.06753 0.0763 -0.14479 0.09526 C -0.22205 0.11422 -0.41111 0.1422 -0.46441 0.15191 " pathEditMode="relative" ptsTypes="aaA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-0.01111 0.04925 -0.04722 0.08509 -0.06441 0.10405 C -0.0816 0.12301 -0.09566 0.14197 -0.10382 0.15191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5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0.01233 0.04463 0.05191 0.05665 0.07622 0.07515 C 0.10052 0.09364 0.1309 0.13434 0.14531 0.14983 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5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0.02378 0.04069 0.09479 0.0326 0.14531 0.05156 C 0.19583 0.07052 0.26997 0.1311 0.30278 0.15191 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5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C -0.03003 0.02685 -0.05989 0.05393 -0.08489 0.07037 C -0.10972 0.08703 -0.0842 0.10277 -0.15017 0.09976 C -0.21614 0.09699 -0.41076 0.04444 -0.48125 0.05347 C -0.55156 0.06226 -0.56215 0.10763 -0.57239 0.15347 " pathEditMode="relative" rAng="0" ptsTypes="aaaaA">
                                      <p:cBhvr>
                                        <p:cTn id="5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7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347 C -0.04878 -0.01297 -0.09722 -0.02917 -0.13263 -0.00371 C -0.16822 0.02176 -0.20069 0.12963 -0.21319 0.15625 " pathEditMode="relative" rAng="0" ptsTypes="aaA">
                                      <p:cBhvr>
                                        <p:cTn id="6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6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C -0.05052 0.01713 -0.10087 0.03449 -0.15712 0.04676 C -0.21337 0.05879 -0.30382 0.05555 -0.33767 0.07361 C -0.37135 0.09166 -0.3559 0.14189 -0.35955 0.15486 " pathEditMode="relative" rAng="0" ptsTypes="aaaA">
                                      <p:cBhvr>
                                        <p:cTn id="6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7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C 0.06042 -0.0287 0.12136 -0.05717 0.15382 -0.0324 C 0.18629 -0.00717 0.18785 0.12084 0.19479 0.15047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Everything At It</a:t>
            </a:r>
            <a:endParaRPr lang="en-US" dirty="0"/>
          </a:p>
        </p:txBody>
      </p:sp>
      <p:pic>
        <p:nvPicPr>
          <p:cNvPr id="4" name="Picture 3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667000"/>
            <a:ext cx="1981200" cy="1337310"/>
          </a:xfrm>
          <a:prstGeom prst="rect">
            <a:avLst/>
          </a:prstGeom>
        </p:spPr>
      </p:pic>
      <p:pic>
        <p:nvPicPr>
          <p:cNvPr id="11" name="Picture 10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2667000"/>
            <a:ext cx="1981200" cy="1337310"/>
          </a:xfrm>
          <a:prstGeom prst="rect">
            <a:avLst/>
          </a:prstGeom>
        </p:spPr>
      </p:pic>
      <p:pic>
        <p:nvPicPr>
          <p:cNvPr id="12" name="Picture 11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663952"/>
            <a:ext cx="1981200" cy="1337310"/>
          </a:xfrm>
          <a:prstGeom prst="rect">
            <a:avLst/>
          </a:prstGeom>
        </p:spPr>
      </p:pic>
      <p:pic>
        <p:nvPicPr>
          <p:cNvPr id="13" name="Picture 12" descr="rl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667000"/>
            <a:ext cx="1981200" cy="1337310"/>
          </a:xfrm>
          <a:prstGeom prst="rect">
            <a:avLst/>
          </a:prstGeom>
        </p:spPr>
      </p:pic>
      <p:pic>
        <p:nvPicPr>
          <p:cNvPr id="14" name="Picture 13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362200"/>
            <a:ext cx="457200" cy="412845"/>
          </a:xfrm>
          <a:prstGeom prst="rect">
            <a:avLst/>
          </a:prstGeom>
        </p:spPr>
      </p:pic>
      <p:pic>
        <p:nvPicPr>
          <p:cNvPr id="15" name="Picture 14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362200"/>
            <a:ext cx="457200" cy="412845"/>
          </a:xfrm>
          <a:prstGeom prst="rect">
            <a:avLst/>
          </a:prstGeom>
        </p:spPr>
      </p:pic>
      <p:pic>
        <p:nvPicPr>
          <p:cNvPr id="16" name="Picture 15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362200"/>
            <a:ext cx="457200" cy="412845"/>
          </a:xfrm>
          <a:prstGeom prst="rect">
            <a:avLst/>
          </a:prstGeom>
        </p:spPr>
      </p:pic>
      <p:pic>
        <p:nvPicPr>
          <p:cNvPr id="17" name="Picture 16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362200"/>
            <a:ext cx="457200" cy="412845"/>
          </a:xfrm>
          <a:prstGeom prst="rect">
            <a:avLst/>
          </a:prstGeom>
        </p:spPr>
      </p:pic>
      <p:pic>
        <p:nvPicPr>
          <p:cNvPr id="18" name="Picture 17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2362200"/>
            <a:ext cx="457200" cy="412845"/>
          </a:xfrm>
          <a:prstGeom prst="rect">
            <a:avLst/>
          </a:prstGeom>
        </p:spPr>
      </p:pic>
      <p:pic>
        <p:nvPicPr>
          <p:cNvPr id="19" name="Picture 18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2362200"/>
            <a:ext cx="457200" cy="412845"/>
          </a:xfrm>
          <a:prstGeom prst="rect">
            <a:avLst/>
          </a:prstGeom>
        </p:spPr>
      </p:pic>
      <p:pic>
        <p:nvPicPr>
          <p:cNvPr id="20" name="Picture 19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2362200"/>
            <a:ext cx="457200" cy="412845"/>
          </a:xfrm>
          <a:prstGeom prst="rect">
            <a:avLst/>
          </a:prstGeom>
        </p:spPr>
      </p:pic>
      <p:pic>
        <p:nvPicPr>
          <p:cNvPr id="21" name="Picture 20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2362200"/>
            <a:ext cx="457200" cy="412845"/>
          </a:xfrm>
          <a:prstGeom prst="rect">
            <a:avLst/>
          </a:prstGeom>
        </p:spPr>
      </p:pic>
      <p:pic>
        <p:nvPicPr>
          <p:cNvPr id="22" name="Picture 21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362200"/>
            <a:ext cx="457200" cy="412845"/>
          </a:xfrm>
          <a:prstGeom prst="rect">
            <a:avLst/>
          </a:prstGeom>
        </p:spPr>
      </p:pic>
      <p:pic>
        <p:nvPicPr>
          <p:cNvPr id="23" name="Picture 22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2362200"/>
            <a:ext cx="457200" cy="412845"/>
          </a:xfrm>
          <a:prstGeom prst="rect">
            <a:avLst/>
          </a:prstGeom>
        </p:spPr>
      </p:pic>
      <p:pic>
        <p:nvPicPr>
          <p:cNvPr id="24" name="Picture 23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2362200"/>
            <a:ext cx="457200" cy="412845"/>
          </a:xfrm>
          <a:prstGeom prst="rect">
            <a:avLst/>
          </a:prstGeom>
        </p:spPr>
      </p:pic>
      <p:pic>
        <p:nvPicPr>
          <p:cNvPr id="25" name="Picture 24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362200"/>
            <a:ext cx="457200" cy="412845"/>
          </a:xfrm>
          <a:prstGeom prst="rect">
            <a:avLst/>
          </a:prstGeom>
        </p:spPr>
      </p:pic>
      <p:pic>
        <p:nvPicPr>
          <p:cNvPr id="26" name="Picture 25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2362200"/>
            <a:ext cx="457200" cy="412845"/>
          </a:xfrm>
          <a:prstGeom prst="rect">
            <a:avLst/>
          </a:prstGeom>
        </p:spPr>
      </p:pic>
      <p:pic>
        <p:nvPicPr>
          <p:cNvPr id="27" name="Picture 26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362200"/>
            <a:ext cx="457200" cy="412845"/>
          </a:xfrm>
          <a:prstGeom prst="rect">
            <a:avLst/>
          </a:prstGeom>
        </p:spPr>
      </p:pic>
      <p:pic>
        <p:nvPicPr>
          <p:cNvPr id="28" name="Picture 27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2362200"/>
            <a:ext cx="457200" cy="412845"/>
          </a:xfrm>
          <a:prstGeom prst="rect">
            <a:avLst/>
          </a:prstGeom>
        </p:spPr>
      </p:pic>
      <p:pic>
        <p:nvPicPr>
          <p:cNvPr id="29" name="Picture 28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2362200"/>
            <a:ext cx="457200" cy="412845"/>
          </a:xfrm>
          <a:prstGeom prst="rect">
            <a:avLst/>
          </a:prstGeom>
        </p:spPr>
      </p:pic>
      <p:pic>
        <p:nvPicPr>
          <p:cNvPr id="30" name="Picture 29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31" name="Picture 30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33" name="Picture 32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89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  <a:cs typeface="Arial" pitchFamily="34" charset="0"/>
              </a:rPr>
              <a:t>Four concurrent sets of VMs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BLAST    , </a:t>
            </a:r>
            <a:r>
              <a:rPr lang="en-US" dirty="0" err="1" smtClean="0">
                <a:latin typeface="+mj-lt"/>
                <a:cs typeface="Arial" pitchFamily="34" charset="0"/>
              </a:rPr>
              <a:t>SHRiMP</a:t>
            </a:r>
            <a:r>
              <a:rPr lang="en-US" dirty="0" smtClean="0">
                <a:latin typeface="+mj-lt"/>
                <a:cs typeface="Arial" pitchFamily="34" charset="0"/>
              </a:rPr>
              <a:t>      , </a:t>
            </a:r>
            <a:r>
              <a:rPr lang="en-US" dirty="0" err="1" smtClean="0">
                <a:latin typeface="+mj-lt"/>
                <a:cs typeface="Arial" pitchFamily="34" charset="0"/>
              </a:rPr>
              <a:t>QuantLib</a:t>
            </a:r>
            <a:r>
              <a:rPr lang="en-US" dirty="0" smtClean="0">
                <a:latin typeface="+mj-lt"/>
                <a:cs typeface="Arial" pitchFamily="34" charset="0"/>
              </a:rPr>
              <a:t>     , </a:t>
            </a:r>
            <a:r>
              <a:rPr lang="en-US" dirty="0" err="1" smtClean="0">
                <a:latin typeface="+mj-lt"/>
                <a:cs typeface="Arial" pitchFamily="34" charset="0"/>
              </a:rPr>
              <a:t>Aqsis</a:t>
            </a:r>
            <a:endParaRPr lang="en-US" dirty="0" smtClean="0">
              <a:latin typeface="+mj-lt"/>
              <a:cs typeface="Arial" pitchFamily="34" charset="0"/>
            </a:endParaRPr>
          </a:p>
          <a:p>
            <a:r>
              <a:rPr lang="en-US" dirty="0" smtClean="0">
                <a:latin typeface="+mj-lt"/>
                <a:cs typeface="Arial" pitchFamily="34" charset="0"/>
              </a:rPr>
              <a:t>Cycling five times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Clone, do task, join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Shorter tasks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Range of 25-40 seconds: interactive service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Evil allocation</a:t>
            </a:r>
          </a:p>
        </p:txBody>
      </p:sp>
      <p:pic>
        <p:nvPicPr>
          <p:cNvPr id="43" name="Picture 42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4252452"/>
            <a:ext cx="304800" cy="304800"/>
          </a:xfrm>
          <a:prstGeom prst="rect">
            <a:avLst/>
          </a:prstGeom>
        </p:spPr>
      </p:pic>
      <p:pic>
        <p:nvPicPr>
          <p:cNvPr id="45" name="Picture 44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3992" y="4146756"/>
            <a:ext cx="457200" cy="432924"/>
          </a:xfrm>
          <a:prstGeom prst="rect">
            <a:avLst/>
          </a:prstGeom>
        </p:spPr>
      </p:pic>
      <p:pic>
        <p:nvPicPr>
          <p:cNvPr id="46" name="Picture 4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5744" y="4161504"/>
            <a:ext cx="420624" cy="420624"/>
          </a:xfrm>
          <a:prstGeom prst="rect">
            <a:avLst/>
          </a:prstGeom>
        </p:spPr>
      </p:pic>
      <p:pic>
        <p:nvPicPr>
          <p:cNvPr id="47" name="Picture 46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48" name="Picture 47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49" name="Picture 48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50" name="Picture 49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51" name="Picture 50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2" name="Picture 51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3" name="Picture 52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4" name="Picture 53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55" name="Picture 54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6" name="Picture 5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7" name="Picture 56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58" name="Picture 57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63" name="Picture 62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1447800"/>
            <a:ext cx="304800" cy="304800"/>
          </a:xfrm>
          <a:prstGeom prst="rect">
            <a:avLst/>
          </a:prstGeom>
        </p:spPr>
      </p:pic>
      <p:pic>
        <p:nvPicPr>
          <p:cNvPr id="64" name="Picture 63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1295400"/>
            <a:ext cx="457200" cy="432924"/>
          </a:xfrm>
          <a:prstGeom prst="rect">
            <a:avLst/>
          </a:prstGeom>
        </p:spPr>
      </p:pic>
      <p:pic>
        <p:nvPicPr>
          <p:cNvPr id="66" name="Picture 65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1295400"/>
            <a:ext cx="420624" cy="420624"/>
          </a:xfrm>
          <a:prstGeom prst="rect">
            <a:avLst/>
          </a:prstGeom>
        </p:spPr>
      </p:pic>
      <p:pic>
        <p:nvPicPr>
          <p:cNvPr id="83" name="Picture 82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6397" y="4114800"/>
            <a:ext cx="400811" cy="448000"/>
          </a:xfrm>
          <a:prstGeom prst="rect">
            <a:avLst/>
          </a:prstGeom>
        </p:spPr>
      </p:pic>
      <p:pic>
        <p:nvPicPr>
          <p:cNvPr id="84" name="Picture 83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1800" y="1295400"/>
            <a:ext cx="400811" cy="448000"/>
          </a:xfrm>
          <a:prstGeom prst="rect">
            <a:avLst/>
          </a:prstGeom>
        </p:spPr>
      </p:pic>
      <p:pic>
        <p:nvPicPr>
          <p:cNvPr id="85" name="Picture 84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6720" y="1315068"/>
            <a:ext cx="400811" cy="448000"/>
          </a:xfrm>
          <a:prstGeom prst="rect">
            <a:avLst/>
          </a:prstGeom>
        </p:spPr>
      </p:pic>
      <p:pic>
        <p:nvPicPr>
          <p:cNvPr id="86" name="Picture 85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9352" y="1295400"/>
            <a:ext cx="400811" cy="448000"/>
          </a:xfrm>
          <a:prstGeom prst="rect">
            <a:avLst/>
          </a:prstGeom>
        </p:spPr>
      </p:pic>
      <p:pic>
        <p:nvPicPr>
          <p:cNvPr id="87" name="Picture 86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6892" y="1304600"/>
            <a:ext cx="400811" cy="448000"/>
          </a:xfrm>
          <a:prstGeom prst="rect">
            <a:avLst/>
          </a:prstGeom>
        </p:spPr>
      </p:pic>
      <p:pic>
        <p:nvPicPr>
          <p:cNvPr id="88" name="Picture 87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1812" y="1310148"/>
            <a:ext cx="400811" cy="44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-0.02743 0.0474 -0.05156 0.0726 -0.07708 0.09226 C -0.10278 0.11191 -0.13003 0.12602 -0.15729 0.14035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2 C 0.01233 0.02983 0.06424 0.04879 0.08993 0.06775 C 0.11563 0.08671 0.13819 0.12162 0.15087 0.1357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5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0.02917 0.02567 0.12431 0.02243 0.19149 0.04162 C 0.25868 0.06081 0.3566 0.11792 0.4 0.13804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5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2243 C 0.02517 0.02775 0.10677 0.04347 0.16719 0.05503 C 0.2276 0.06659 0.28559 0.07815 0.35903 0.09226 C 0.43247 0.10636 0.55625 0.13041 0.60816 0.14035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" y="5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-0.04601 0.05826 -0.09062 0.08115 -0.12917 0.1008 C -0.16771 0.12046 -0.21545 0.14497 -0.23229 0.15329 " pathEditMode="relative" ptsTypes="aaA">
                                      <p:cBhvr>
                                        <p:cTn id="2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-0.01163 0.04185 -0.05104 0.05549 -0.06354 0.07468 C -0.07604 0.09387 -0.07378 0.13502 -0.07656 0.15098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0.01753 0.03676 0.0651 0.0245 0.11163 0.0437 C 0.15816 0.06289 0.24288 0.12855 0.27743 0.15098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5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537 C 0.02222 0.04 0.06875 0.0541 0.13976 0.06381 C 0.21076 0.07352 0.35938 0.07976 0.425 0.09433 C 0.49063 0.1089 0.51059 0.13919 0.53316 0.15098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5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-0.03403 0.05734 -0.06753 0.0763 -0.14479 0.09526 C -0.22205 0.11422 -0.41111 0.1422 -0.46441 0.15191 " pathEditMode="relative" ptsTypes="aaA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-0.01111 0.04925 -0.04722 0.08509 -0.06441 0.10405 C -0.0816 0.12301 -0.09566 0.14197 -0.10382 0.15191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5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0.01233 0.04463 0.05191 0.05665 0.07622 0.07515 C 0.10052 0.09364 0.1309 0.13434 0.14531 0.14983 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5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838 C 0.02378 0.04069 0.09479 0.0326 0.14531 0.05156 C 0.19583 0.07052 0.26997 0.1311 0.30278 0.15191 " pathEditMode="relative" rAng="0" ptsTypes="a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5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C -0.03003 0.02685 -0.05989 0.05393 -0.08489 0.07037 C -0.10972 0.08703 -0.0842 0.10277 -0.15017 0.09976 C -0.21614 0.09699 -0.41076 0.04444 -0.48125 0.05347 C -0.55156 0.06226 -0.56215 0.10763 -0.57239 0.15347 " pathEditMode="relative" rAng="0" ptsTypes="aaaaA">
                                      <p:cBhvr>
                                        <p:cTn id="5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7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347 C -0.04878 -0.01297 -0.09722 -0.02917 -0.13263 -0.00371 C -0.16822 0.02176 -0.20069 0.12963 -0.21319 0.15625 " pathEditMode="relative" rAng="0" ptsTypes="aaA">
                                      <p:cBhvr>
                                        <p:cTn id="6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6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C -0.05052 0.01713 -0.10087 0.03449 -0.15712 0.04676 C -0.21337 0.05879 -0.30382 0.05555 -0.33767 0.07361 C -0.37135 0.09166 -0.3559 0.14189 -0.35955 0.15486 " pathEditMode="relative" rAng="0" ptsTypes="aaaA">
                                      <p:cBhvr>
                                        <p:cTn id="6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7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C 0.06042 -0.0287 0.12136 -0.05717 0.15382 -0.0324 C 0.18629 -0.00717 0.18785 0.12084 0.19479 0.15047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Everything At It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219200"/>
          <a:ext cx="838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5486400"/>
            <a:ext cx="8229600" cy="1066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Fork. Process 128 x 100% CPU. Disappear.</a:t>
            </a:r>
          </a:p>
          <a:p>
            <a:pPr algn="ctr"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30 Seconds</a:t>
            </a:r>
          </a:p>
        </p:txBody>
      </p:sp>
      <p:pic>
        <p:nvPicPr>
          <p:cNvPr id="6" name="Picture 5" descr="pixar_lamp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5257800"/>
            <a:ext cx="304800" cy="304800"/>
          </a:xfrm>
          <a:prstGeom prst="rect">
            <a:avLst/>
          </a:prstGeom>
        </p:spPr>
      </p:pic>
      <p:pic>
        <p:nvPicPr>
          <p:cNvPr id="7" name="Picture 6" descr="protein_pic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5105400"/>
            <a:ext cx="457200" cy="432924"/>
          </a:xfrm>
          <a:prstGeom prst="rect">
            <a:avLst/>
          </a:prstGeom>
        </p:spPr>
      </p:pic>
      <p:pic>
        <p:nvPicPr>
          <p:cNvPr id="9" name="Picture 8" descr="cash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5105400"/>
            <a:ext cx="420624" cy="420624"/>
          </a:xfrm>
          <a:prstGeom prst="rect">
            <a:avLst/>
          </a:prstGeom>
        </p:spPr>
      </p:pic>
      <p:pic>
        <p:nvPicPr>
          <p:cNvPr id="10" name="Picture 9" descr="shrimp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5600" y="5105400"/>
            <a:ext cx="400811" cy="44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Bottomline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Stateful</a:t>
            </a:r>
            <a:r>
              <a:rPr lang="en-US" dirty="0" smtClean="0"/>
              <a:t>, Swift and Scalable</a:t>
            </a:r>
          </a:p>
          <a:p>
            <a:pPr lvl="1"/>
            <a:r>
              <a:rPr lang="en-US" dirty="0" smtClean="0"/>
              <a:t>800ms, 32VMs</a:t>
            </a:r>
          </a:p>
          <a:p>
            <a:pPr lvl="1"/>
            <a:r>
              <a:rPr lang="en-US" dirty="0" smtClean="0"/>
              <a:t>≤ 7% runtime overhead</a:t>
            </a:r>
          </a:p>
          <a:p>
            <a:pPr lvl="1"/>
            <a:r>
              <a:rPr lang="en-US" dirty="0" smtClean="0"/>
              <a:t>Only 40MBs on IO bottleneck, instead of 32GB</a:t>
            </a:r>
          </a:p>
          <a:p>
            <a:r>
              <a:rPr lang="en-US" dirty="0" smtClean="0"/>
              <a:t>Intuitive, well-understood semantics</a:t>
            </a:r>
          </a:p>
          <a:p>
            <a:pPr algn="ctr">
              <a:buNone/>
            </a:pPr>
            <a:r>
              <a:rPr lang="en-US" sz="4000" dirty="0" smtClean="0"/>
              <a:t>But how do use it?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 API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sf_request_ticket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howmany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prepare_computation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tix.granted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sf_clone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do_work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(me)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(me != 0)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send_results_to_master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sf_sync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receive_results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sf_join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76800" y="5029200"/>
            <a:ext cx="42672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scp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… more in the future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5943600" y="4343400"/>
            <a:ext cx="914400" cy="6858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 flipV="1">
            <a:off x="4724400" y="5486400"/>
            <a:ext cx="1828800" cy="2286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4876800" y="3352800"/>
            <a:ext cx="42672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Just like UNIX fork()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4800600" y="2667000"/>
            <a:ext cx="990600" cy="838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200400" y="4495800"/>
            <a:ext cx="16002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Block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…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971800" y="4724400"/>
            <a:ext cx="5334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4572000" y="6096000"/>
            <a:ext cx="30480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Child VMs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are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gone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3581400" y="6248400"/>
            <a:ext cx="1143000" cy="76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03860" y="2415540"/>
            <a:ext cx="42672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FB3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FB3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FB3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FB3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Ways to Use </a:t>
            </a:r>
            <a:r>
              <a:rPr lang="en-US" dirty="0" err="1" smtClean="0"/>
              <a:t>SnowFlock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Add VM Fork to your code</a:t>
            </a:r>
          </a:p>
          <a:p>
            <a:r>
              <a:rPr lang="en-US" dirty="0" smtClean="0"/>
              <a:t>Implement MPI with </a:t>
            </a:r>
            <a:r>
              <a:rPr lang="en-US" dirty="0" err="1" smtClean="0"/>
              <a:t>SnowFlock</a:t>
            </a:r>
            <a:endParaRPr lang="en-US" dirty="0" smtClean="0"/>
          </a:p>
          <a:p>
            <a:pPr lvl="1"/>
            <a:r>
              <a:rPr lang="en-US" dirty="0" err="1" smtClean="0"/>
              <a:t>Patchin</a:t>
            </a:r>
            <a:r>
              <a:rPr lang="en-US" dirty="0" smtClean="0"/>
              <a:t>, HPC </a:t>
            </a:r>
            <a:r>
              <a:rPr lang="en-US" dirty="0" err="1" smtClean="0"/>
              <a:t>Virt</a:t>
            </a:r>
            <a:r>
              <a:rPr lang="en-US" dirty="0" smtClean="0"/>
              <a:t> 09</a:t>
            </a:r>
          </a:p>
          <a:p>
            <a:r>
              <a:rPr lang="en-US" dirty="0" smtClean="0"/>
              <a:t>Fun with Python scripting</a:t>
            </a:r>
          </a:p>
          <a:p>
            <a:r>
              <a:rPr lang="en-US" dirty="0" err="1" smtClean="0"/>
              <a:t>SnowFlock</a:t>
            </a:r>
            <a:r>
              <a:rPr lang="en-US" dirty="0" smtClean="0"/>
              <a:t>-based job dispatcher</a:t>
            </a:r>
          </a:p>
          <a:p>
            <a:r>
              <a:rPr lang="en-US" dirty="0" smtClean="0"/>
              <a:t>Clustered web server</a:t>
            </a:r>
          </a:p>
          <a:p>
            <a:r>
              <a:rPr lang="en-US" dirty="0" smtClean="0"/>
              <a:t>Implement </a:t>
            </a:r>
            <a:r>
              <a:rPr lang="en-US" dirty="0" err="1" smtClean="0"/>
              <a:t>MapReduce</a:t>
            </a:r>
            <a:r>
              <a:rPr lang="en-US" dirty="0" smtClean="0"/>
              <a:t> with </a:t>
            </a:r>
            <a:r>
              <a:rPr lang="en-US" dirty="0" err="1" smtClean="0"/>
              <a:t>SnowFlock</a:t>
            </a:r>
            <a:endParaRPr lang="en-US" dirty="0" smtClean="0"/>
          </a:p>
          <a:p>
            <a:r>
              <a:rPr lang="en-US" dirty="0" smtClean="0"/>
              <a:t>Cloud/cluster manager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2514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Present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4001869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Future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3855720"/>
            <a:ext cx="7239000" cy="1588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SnowFlock: VMs on-demand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Stateful, Swift and Scalable</a:t>
            </a:r>
          </a:p>
          <a:p>
            <a:r>
              <a:rPr lang="en-US" dirty="0" smtClean="0"/>
              <a:t>VMs on-demand, when I need them, cheap</a:t>
            </a:r>
          </a:p>
          <a:p>
            <a:r>
              <a:rPr lang="en-US" dirty="0" smtClean="0"/>
              <a:t>No more over-provisioning!</a:t>
            </a:r>
          </a:p>
          <a:p>
            <a:pPr lvl="1"/>
            <a:r>
              <a:rPr lang="en-US" dirty="0" smtClean="0"/>
              <a:t>No load prediction</a:t>
            </a:r>
          </a:p>
          <a:p>
            <a:pPr lvl="1"/>
            <a:r>
              <a:rPr lang="en-US" dirty="0" smtClean="0"/>
              <a:t>No pre-allocation</a:t>
            </a:r>
          </a:p>
          <a:p>
            <a:pPr lvl="1"/>
            <a:r>
              <a:rPr lang="en-US" dirty="0" smtClean="0"/>
              <a:t>No idle VMs</a:t>
            </a:r>
          </a:p>
          <a:p>
            <a:pPr lvl="1"/>
            <a:r>
              <a:rPr lang="en-US" dirty="0" smtClean="0"/>
              <a:t>No memory consolidation</a:t>
            </a:r>
          </a:p>
          <a:p>
            <a:pPr lvl="1"/>
            <a:r>
              <a:rPr lang="en-US" dirty="0" smtClean="0"/>
              <a:t>No migration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</a:t>
            </a:r>
            <a:r>
              <a:rPr lang="en-US" dirty="0" err="1" smtClean="0"/>
              <a:t>SnowFlock</a:t>
            </a:r>
            <a:r>
              <a:rPr lang="en-US" dirty="0" smtClean="0"/>
              <a:t> In One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Arial" pitchFamily="34" charset="0"/>
              </a:rPr>
              <a:t>VM fork: natural intuitive semantics</a:t>
            </a:r>
          </a:p>
          <a:p>
            <a:r>
              <a:rPr lang="en-US" dirty="0" smtClean="0"/>
              <a:t>The cloud bottleneck is the IO</a:t>
            </a:r>
          </a:p>
          <a:p>
            <a:pPr lvl="1"/>
            <a:r>
              <a:rPr lang="en-US" dirty="0" smtClean="0"/>
              <a:t>Clones need little parent state</a:t>
            </a:r>
          </a:p>
          <a:p>
            <a:pPr lvl="1"/>
            <a:r>
              <a:rPr lang="en-US" dirty="0" smtClean="0"/>
              <a:t>Generate their own state</a:t>
            </a:r>
          </a:p>
          <a:p>
            <a:pPr lvl="1"/>
            <a:r>
              <a:rPr lang="en-US" dirty="0" smtClean="0"/>
              <a:t>Exhibit common locality patterns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Sub-second cloning time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Negligible runtime overhead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Scalable: experiments with 128 processors</a:t>
            </a:r>
          </a:p>
          <a:p>
            <a:endParaRPr lang="en-US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24200" cy="1524000"/>
          </a:xfrm>
        </p:spPr>
        <p:txBody>
          <a:bodyPr/>
          <a:lstStyle/>
          <a:p>
            <a:r>
              <a:rPr lang="en-US" dirty="0" smtClean="0"/>
              <a:t>Decoupling</a:t>
            </a:r>
          </a:p>
          <a:p>
            <a:r>
              <a:rPr lang="en-US" dirty="0" smtClean="0"/>
              <a:t>Consolidation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3238500"/>
            <a:ext cx="1981200" cy="19050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inux-pengu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4940" y="3436620"/>
            <a:ext cx="1225804" cy="14478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066800" y="5448300"/>
            <a:ext cx="1981200" cy="914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19200" y="5417820"/>
            <a:ext cx="1676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57600" y="5448300"/>
            <a:ext cx="4800600" cy="914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02480" y="5425440"/>
            <a:ext cx="3276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HW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00800" y="3238500"/>
            <a:ext cx="1981200" cy="1905000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indows_Server_2008_R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467100"/>
            <a:ext cx="1607127" cy="1422400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419600" y="1600200"/>
            <a:ext cx="5181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 Isolation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Configuration Isolation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21580" y="4274820"/>
            <a:ext cx="2057400" cy="1588"/>
          </a:xfrm>
          <a:prstGeom prst="line">
            <a:avLst/>
          </a:prstGeom>
          <a:ln w="444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5303520"/>
            <a:ext cx="4572000" cy="1588"/>
          </a:xfrm>
          <a:prstGeom prst="line">
            <a:avLst/>
          </a:prstGeom>
          <a:ln w="444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3124200"/>
            <a:ext cx="35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       BIG!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OS kernel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Processes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IPC, sockets, pipes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File system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154680" y="3429000"/>
            <a:ext cx="1295400" cy="1588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67 0 " pathEditMode="relative" ptsTypes="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67 0 " pathEditMode="relative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/>
      <p:bldP spid="10" grpId="0" animBg="1"/>
      <p:bldP spid="12" grpId="0"/>
      <p:bldP spid="18" grpId="0"/>
      <p:bldP spid="1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andreslc@cs.toronto.edu</a:t>
            </a:r>
          </a:p>
          <a:p>
            <a:pPr algn="ctr">
              <a:buNone/>
            </a:pPr>
            <a:r>
              <a:rPr lang="en-US" sz="2800" dirty="0" smtClean="0"/>
              <a:t>http://www.cs.toronto.edu/~andreslc</a:t>
            </a:r>
          </a:p>
          <a:p>
            <a:pPr algn="ctr">
              <a:buNone/>
            </a:pPr>
            <a:r>
              <a:rPr lang="en-US" sz="2800" dirty="0" smtClean="0"/>
              <a:t>http://sysweb.cs.toronto.edu/snowflock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400" dirty="0" smtClean="0"/>
              <a:t>This slide is not endorsed by </a:t>
            </a:r>
            <a:r>
              <a:rPr lang="en-US" sz="2400" dirty="0" smtClean="0"/>
              <a:t>the conference chair </a:t>
            </a:r>
            <a:r>
              <a:rPr lang="en-US" sz="2400" dirty="0" smtClean="0">
                <a:sym typeface="Wingdings" pitchFamily="2" charset="2"/>
              </a:rPr>
              <a:t>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memory</a:t>
            </a:r>
          </a:p>
          <a:p>
            <a:pPr lvl="1"/>
            <a:r>
              <a:rPr lang="en-US" dirty="0" smtClean="0"/>
              <a:t>Multicast and heuristics</a:t>
            </a:r>
          </a:p>
          <a:p>
            <a:r>
              <a:rPr lang="en-US" dirty="0" smtClean="0"/>
              <a:t>Virtual disk only for the “boot volume”</a:t>
            </a:r>
          </a:p>
          <a:p>
            <a:pPr lvl="1"/>
            <a:r>
              <a:rPr lang="en-US" dirty="0" err="1" smtClean="0"/>
              <a:t>SnowFlock</a:t>
            </a:r>
            <a:r>
              <a:rPr lang="en-US" dirty="0" smtClean="0"/>
              <a:t> is good at cloning common contents</a:t>
            </a:r>
          </a:p>
          <a:p>
            <a:r>
              <a:rPr lang="en-US" dirty="0" smtClean="0"/>
              <a:t>Big data in suitable FS</a:t>
            </a:r>
          </a:p>
          <a:p>
            <a:pPr lvl="1"/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Just-in-Time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Opportunistically clone over the wide area</a:t>
            </a:r>
          </a:p>
          <a:p>
            <a:r>
              <a:rPr lang="en-US" dirty="0" smtClean="0"/>
              <a:t>Use the cloud from your laptop</a:t>
            </a:r>
          </a:p>
          <a:p>
            <a:r>
              <a:rPr lang="en-US" dirty="0" smtClean="0"/>
              <a:t>“Cloud bursting”, a form of cyber foraging</a:t>
            </a:r>
          </a:p>
          <a:p>
            <a:pPr lvl="1"/>
            <a:r>
              <a:rPr lang="en-US" dirty="0" smtClean="0"/>
              <a:t>Memory-on-demand, heuristics</a:t>
            </a:r>
          </a:p>
          <a:p>
            <a:pPr lvl="1"/>
            <a:r>
              <a:rPr lang="en-US" dirty="0" smtClean="0"/>
              <a:t>Prefetching, content-addressable storage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SnowFlock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err="1" smtClean="0"/>
              <a:t>SnowFlock</a:t>
            </a:r>
            <a:r>
              <a:rPr lang="en-US" dirty="0" smtClean="0"/>
              <a:t> + Big data</a:t>
            </a:r>
          </a:p>
          <a:p>
            <a:pPr lvl="1"/>
            <a:r>
              <a:rPr lang="en-US" dirty="0" smtClean="0"/>
              <a:t>Make VMs agnostic to the file system</a:t>
            </a:r>
          </a:p>
          <a:p>
            <a:pPr lvl="1"/>
            <a:r>
              <a:rPr lang="en-US" dirty="0" smtClean="0"/>
              <a:t>Allocate VMs based on data availability</a:t>
            </a:r>
          </a:p>
          <a:p>
            <a:r>
              <a:rPr lang="en-US" dirty="0" smtClean="0"/>
              <a:t>The Abstract Data Type</a:t>
            </a:r>
          </a:p>
          <a:p>
            <a:pPr lvl="1"/>
            <a:r>
              <a:rPr lang="en-US" dirty="0" smtClean="0"/>
              <a:t>Data + operations/transformations</a:t>
            </a:r>
          </a:p>
          <a:p>
            <a:pPr lvl="1"/>
            <a:r>
              <a:rPr lang="en-US" dirty="0" smtClean="0"/>
              <a:t>Big data objects + VM-encapsulated operation?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SnowFlock API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mpirun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128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+mj-lt"/>
                <a:cs typeface="Courier New" pitchFamily="49" charset="0"/>
              </a:rPr>
              <a:t>Hide behind parallel API (MPI)</a:t>
            </a:r>
          </a:p>
          <a:p>
            <a:r>
              <a:rPr lang="en-US" sz="2800" dirty="0" smtClean="0">
                <a:latin typeface="+mj-lt"/>
                <a:cs typeface="Courier New" pitchFamily="49" charset="0"/>
              </a:rPr>
              <a:t>Now you can use the cloud with unmodified apps</a:t>
            </a:r>
          </a:p>
          <a:p>
            <a:r>
              <a:rPr lang="en-US" sz="2800" dirty="0" smtClean="0">
                <a:latin typeface="+mj-lt"/>
                <a:cs typeface="Courier New" pitchFamily="49" charset="0"/>
              </a:rPr>
              <a:t>And well-known commands</a:t>
            </a:r>
          </a:p>
          <a:p>
            <a:endParaRPr lang="en-US" sz="2800" dirty="0" smtClean="0">
              <a:latin typeface="+mj-lt"/>
              <a:cs typeface="Courier New" pitchFamily="49" charset="0"/>
            </a:endParaRPr>
          </a:p>
          <a:p>
            <a:endParaRPr lang="en-US" sz="2800" dirty="0" smtClean="0">
              <a:latin typeface="+mj-lt"/>
              <a:cs typeface="Courier New" pitchFamily="49" charset="0"/>
            </a:endParaRPr>
          </a:p>
          <a:p>
            <a:endParaRPr lang="en-US" sz="2800" dirty="0" smtClean="0">
              <a:latin typeface="+mj-lt"/>
              <a:cs typeface="Courier New" pitchFamily="49" charset="0"/>
            </a:endParaRPr>
          </a:p>
          <a:p>
            <a:r>
              <a:rPr lang="en-US" sz="2400" dirty="0" err="1" smtClean="0">
                <a:latin typeface="+mj-lt"/>
                <a:cs typeface="Courier New" pitchFamily="49" charset="0"/>
              </a:rPr>
              <a:t>Patchin</a:t>
            </a:r>
            <a:r>
              <a:rPr lang="en-US" sz="2400" dirty="0" smtClean="0">
                <a:latin typeface="+mj-lt"/>
                <a:cs typeface="Courier New" pitchFamily="49" charset="0"/>
              </a:rPr>
              <a:t>, HPC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Virt</a:t>
            </a:r>
            <a:r>
              <a:rPr lang="en-US" sz="2400" dirty="0" smtClean="0">
                <a:latin typeface="+mj-lt"/>
                <a:cs typeface="Courier New" pitchFamily="49" charset="0"/>
              </a:rPr>
              <a:t> 09</a:t>
            </a:r>
          </a:p>
        </p:txBody>
      </p:sp>
      <p:pic>
        <p:nvPicPr>
          <p:cNvPr id="13" name="Picture 12" descr="easy button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4069080"/>
            <a:ext cx="1600200" cy="1600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2971800" y="5486400"/>
            <a:ext cx="1447800" cy="76200"/>
          </a:xfrm>
          <a:prstGeom prst="straightConnector1">
            <a:avLst/>
          </a:prstGeom>
          <a:ln w="635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90800" y="4191000"/>
            <a:ext cx="1828800" cy="1219200"/>
          </a:xfrm>
          <a:prstGeom prst="straightConnector1">
            <a:avLst/>
          </a:prstGeom>
          <a:ln w="635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on Demand Latency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895600" y="1219200"/>
          <a:ext cx="3200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629400" y="1905000"/>
            <a:ext cx="2286000" cy="990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unicast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3657600"/>
            <a:ext cx="2819400" cy="9906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Context switch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dom0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24600" y="4876800"/>
            <a:ext cx="26670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SnowFlock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 hypervisor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4953000"/>
            <a:ext cx="32004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Xen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hypervisor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(shadow  PT)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733800" y="6248400"/>
            <a:ext cx="2971800" cy="6096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Page Fault (HW)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48400" y="3200400"/>
            <a:ext cx="2895600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Memtap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logic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(map page)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5562600" y="2438400"/>
            <a:ext cx="1371600" cy="2286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95900" y="3848100"/>
            <a:ext cx="1600200" cy="91440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5638800" y="5410200"/>
            <a:ext cx="914400" cy="152400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V="1">
            <a:off x="4762500" y="5981700"/>
            <a:ext cx="609600" cy="7620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Memtap</a:t>
            </a:r>
            <a:r>
              <a:rPr lang="en-US" dirty="0" smtClean="0"/>
              <a:t>: Memory-on-demand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486400" y="1600200"/>
            <a:ext cx="3200400" cy="2895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28000"/>
                </a:srgbClr>
              </a:gs>
              <a:gs pos="50000">
                <a:srgbClr val="92D050">
                  <a:alpha val="46000"/>
                </a:srgbClr>
              </a:gs>
              <a:gs pos="100000">
                <a:srgbClr val="92D050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000" y="1600200"/>
            <a:ext cx="3200400" cy="2895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chemeClr val="accent1">
                  <a:lumMod val="75000"/>
                  <a:alpha val="67000"/>
                </a:schemeClr>
              </a:gs>
              <a:gs pos="50000">
                <a:schemeClr val="accent1">
                  <a:lumMod val="75000"/>
                  <a:alpha val="37000"/>
                </a:schemeClr>
              </a:gs>
              <a:gs pos="100000">
                <a:schemeClr val="accent1">
                  <a:lumMod val="75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rgbClr val="FFFF0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4876800"/>
            <a:ext cx="8305800" cy="1752600"/>
          </a:xfrm>
          <a:prstGeom prst="roundRect">
            <a:avLst>
              <a:gd name="adj" fmla="val 12366"/>
            </a:avLst>
          </a:prstGeom>
          <a:gradFill>
            <a:gsLst>
              <a:gs pos="0">
                <a:schemeClr val="accent4"/>
              </a:gs>
              <a:gs pos="50000">
                <a:schemeClr val="accent4">
                  <a:alpha val="48000"/>
                </a:schemeClr>
              </a:gs>
              <a:gs pos="100000">
                <a:schemeClr val="accent4">
                  <a:alpha val="6000"/>
                </a:schemeClr>
              </a:gs>
            </a:gsLst>
            <a:path path="circle">
              <a:fillToRect l="50000" t="50000" r="50000" b="50000"/>
            </a:path>
          </a:gradFill>
          <a:ln>
            <a:solidFill>
              <a:schemeClr val="accent3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72200" y="1066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19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Hypervisor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0668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Dom0 -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memtap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62800" y="2819400"/>
            <a:ext cx="12192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62800" y="2819400"/>
            <a:ext cx="12192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62800" y="2819400"/>
            <a:ext cx="1219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62800" y="2819400"/>
            <a:ext cx="12192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2819400"/>
            <a:ext cx="12192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62800" y="2819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9g056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3124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c0ab6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2800" y="3429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bg756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2800" y="3733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776a5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2800" y="4038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03ba4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8000" y="23622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Page Table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15200" y="5029200"/>
            <a:ext cx="12192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315200" y="5029200"/>
            <a:ext cx="12192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15200" y="5029200"/>
            <a:ext cx="1219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315200" y="5029200"/>
            <a:ext cx="12192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315200" y="5029200"/>
            <a:ext cx="12192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3152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00000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15200" y="5334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c0ab6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15200" y="5638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00000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15200" y="5943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00000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15200" y="6248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03ba4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2200" y="5334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Shadow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Page 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Table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48000" y="3505200"/>
            <a:ext cx="30480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657600" y="2971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Bitmap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43400" y="41148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Bent-Up Arrow 37"/>
          <p:cNvSpPr/>
          <p:nvPr/>
        </p:nvSpPr>
        <p:spPr>
          <a:xfrm rot="5400000">
            <a:off x="5410200" y="3733800"/>
            <a:ext cx="762000" cy="2438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648200" y="52578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Read-only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152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00000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62800" y="2819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9g056</a:t>
            </a:r>
            <a:endParaRPr lang="en-US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Up Arrow 44"/>
          <p:cNvSpPr/>
          <p:nvPr/>
        </p:nvSpPr>
        <p:spPr>
          <a:xfrm>
            <a:off x="1752600" y="4114800"/>
            <a:ext cx="457200" cy="1524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600200" y="5715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Kick</a:t>
            </a:r>
          </a:p>
        </p:txBody>
      </p:sp>
      <p:sp>
        <p:nvSpPr>
          <p:cNvPr id="49" name="Right Arrow 48"/>
          <p:cNvSpPr/>
          <p:nvPr/>
        </p:nvSpPr>
        <p:spPr>
          <a:xfrm>
            <a:off x="3581400" y="2286000"/>
            <a:ext cx="1905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733800" y="1981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Maps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Bent-Up Arrow 51"/>
          <p:cNvSpPr/>
          <p:nvPr/>
        </p:nvSpPr>
        <p:spPr>
          <a:xfrm rot="5400000">
            <a:off x="2438400" y="3429000"/>
            <a:ext cx="1981200" cy="609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438400" y="3048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R/W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971800" y="2362200"/>
            <a:ext cx="304800" cy="3048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28000"/>
                </a:srgbClr>
              </a:gs>
              <a:gs pos="50000">
                <a:srgbClr val="92D050">
                  <a:alpha val="46000"/>
                </a:srgbClr>
              </a:gs>
              <a:gs pos="100000">
                <a:srgbClr val="92D050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581400" y="43434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43400" y="41148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Down Arrow 61"/>
          <p:cNvSpPr/>
          <p:nvPr/>
        </p:nvSpPr>
        <p:spPr>
          <a:xfrm>
            <a:off x="2209800" y="4191000"/>
            <a:ext cx="4572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371600" y="38100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Kick back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56388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00000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62800" y="3429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bg756</a:t>
            </a:r>
            <a:endParaRPr lang="en-US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81400" y="43434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0" name="Picture 69" descr="Sony_Vaio_processor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5891212"/>
            <a:ext cx="1070658" cy="966788"/>
          </a:xfrm>
          <a:prstGeom prst="rect">
            <a:avLst/>
          </a:prstGeom>
        </p:spPr>
      </p:pic>
      <p:sp>
        <p:nvSpPr>
          <p:cNvPr id="42" name="Explosion 1 41"/>
          <p:cNvSpPr/>
          <p:nvPr/>
        </p:nvSpPr>
        <p:spPr>
          <a:xfrm>
            <a:off x="4038600" y="5943600"/>
            <a:ext cx="28956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572000" y="61722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Page Fault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" name="Picture 70" descr="NetworkCard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209800"/>
            <a:ext cx="848937" cy="819150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0" y="2362200"/>
            <a:ext cx="304800" cy="3048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28000"/>
                </a:srgbClr>
              </a:gs>
              <a:gs pos="50000">
                <a:srgbClr val="92D050">
                  <a:alpha val="46000"/>
                </a:srgbClr>
              </a:gs>
              <a:gs pos="100000">
                <a:srgbClr val="92D050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0" y="2362200"/>
            <a:ext cx="304800" cy="304800"/>
          </a:xfrm>
          <a:prstGeom prst="roundRect">
            <a:avLst>
              <a:gd name="adj" fmla="val 12366"/>
            </a:avLst>
          </a:prstGeom>
          <a:gradFill>
            <a:gsLst>
              <a:gs pos="0">
                <a:srgbClr val="92D050">
                  <a:alpha val="28000"/>
                </a:srgbClr>
              </a:gs>
              <a:gs pos="50000">
                <a:srgbClr val="92D050">
                  <a:alpha val="46000"/>
                </a:srgbClr>
              </a:gs>
              <a:gs pos="100000">
                <a:srgbClr val="92D050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solidFill>
              <a:srgbClr val="92D050"/>
            </a:solidFill>
          </a:ln>
          <a:effectLst>
            <a:outerShdw blurRad="50800" dist="50800" dir="5400000" algn="ctr" rotWithShape="0">
              <a:srgbClr val="92D050">
                <a:alpha val="2000"/>
              </a:srgb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343400" y="41148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3152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9g056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48400" y="1676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paused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0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0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77457E-6 L 0.30833 -2.77457E-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77457E-6 L 0.31667 -2.77457E-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5834 0 " pathEditMode="relative" ptsTypes="AA">
                                      <p:cBhvr>
                                        <p:cTn id="1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6" grpId="1"/>
      <p:bldP spid="27" grpId="0"/>
      <p:bldP spid="28" grpId="0"/>
      <p:bldP spid="29" grpId="0"/>
      <p:bldP spid="30" grpId="0"/>
      <p:bldP spid="31" grpId="0"/>
      <p:bldP spid="34" grpId="0"/>
      <p:bldP spid="34" grpId="1"/>
      <p:bldP spid="38" grpId="0" animBg="1"/>
      <p:bldP spid="38" grpId="1" animBg="1"/>
      <p:bldP spid="39" grpId="0"/>
      <p:bldP spid="39" grpId="1"/>
      <p:bldP spid="40" grpId="0" build="allAtOnce"/>
      <p:bldP spid="43" grpId="0"/>
      <p:bldP spid="43" grpId="1"/>
      <p:bldP spid="45" grpId="0" animBg="1"/>
      <p:bldP spid="45" grpId="1" animBg="1"/>
      <p:bldP spid="46" grpId="0"/>
      <p:bldP spid="46" grpId="1"/>
      <p:bldP spid="49" grpId="0" animBg="1"/>
      <p:bldP spid="49" grpId="1" animBg="1"/>
      <p:bldP spid="51" grpId="0"/>
      <p:bldP spid="51" grpId="1"/>
      <p:bldP spid="52" grpId="0" animBg="1"/>
      <p:bldP spid="52" grpId="1" animBg="1"/>
      <p:bldP spid="53" grpId="0"/>
      <p:bldP spid="53" grpId="1"/>
      <p:bldP spid="54" grpId="0" animBg="1"/>
      <p:bldP spid="54" grpId="1" animBg="1"/>
      <p:bldP spid="54" grpId="2" animBg="1"/>
      <p:bldP spid="55" grpId="0"/>
      <p:bldP spid="57" grpId="0"/>
      <p:bldP spid="57" grpId="1"/>
      <p:bldP spid="62" grpId="0" animBg="1"/>
      <p:bldP spid="62" grpId="1" animBg="1"/>
      <p:bldP spid="63" grpId="0"/>
      <p:bldP spid="63" grpId="1"/>
      <p:bldP spid="64" grpId="0"/>
      <p:bldP spid="66" grpId="0"/>
      <p:bldP spid="42" grpId="0" animBg="1"/>
      <p:bldP spid="42" grpId="1" animBg="1"/>
      <p:bldP spid="42" grpId="2" animBg="1"/>
      <p:bldP spid="41" grpId="0"/>
      <p:bldP spid="41" grpId="1"/>
      <p:bldP spid="41" grpId="2"/>
      <p:bldP spid="47" grpId="0" animBg="1"/>
      <p:bldP spid="56" grpId="0" animBg="1"/>
      <p:bldP spid="56" grpId="1" animBg="1"/>
      <p:bldP spid="56" grpId="2" animBg="1"/>
      <p:bldP spid="74" grpId="0"/>
      <p:bldP spid="75" grpId="0"/>
      <p:bldP spid="72" grpId="0"/>
      <p:bldP spid="7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Application Scaling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29000" y="3429000"/>
            <a:ext cx="2362200" cy="1295400"/>
          </a:xfrm>
          <a:prstGeom prst="round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81400" y="3755136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Server</a:t>
            </a:r>
            <a:endParaRPr lang="en-US" sz="3200" dirty="0"/>
          </a:p>
        </p:txBody>
      </p:sp>
      <p:pic>
        <p:nvPicPr>
          <p:cNvPr id="7" name="Picture 4" descr="8u_cluster_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505200"/>
            <a:ext cx="825500" cy="990600"/>
          </a:xfrm>
          <a:prstGeom prst="rect">
            <a:avLst/>
          </a:prstGeom>
          <a:noFill/>
        </p:spPr>
      </p:pic>
      <p:pic>
        <p:nvPicPr>
          <p:cNvPr id="9" name="Picture 4" descr="8u_cluster_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048000"/>
            <a:ext cx="825500" cy="990600"/>
          </a:xfrm>
          <a:prstGeom prst="rect">
            <a:avLst/>
          </a:prstGeom>
          <a:noFill/>
        </p:spPr>
      </p:pic>
      <p:pic>
        <p:nvPicPr>
          <p:cNvPr id="10" name="Picture 4" descr="8u_cluster_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4191000"/>
            <a:ext cx="825500" cy="990600"/>
          </a:xfrm>
          <a:prstGeom prst="rect">
            <a:avLst/>
          </a:prstGeom>
          <a:noFill/>
        </p:spPr>
      </p:pic>
      <p:pic>
        <p:nvPicPr>
          <p:cNvPr id="11" name="Picture 4" descr="8u_cluster_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35035" y="3048000"/>
            <a:ext cx="825500" cy="990600"/>
          </a:xfrm>
          <a:prstGeom prst="rect">
            <a:avLst/>
          </a:prstGeom>
          <a:noFill/>
        </p:spPr>
      </p:pic>
      <p:pic>
        <p:nvPicPr>
          <p:cNvPr id="12" name="Picture 4" descr="8u_cluster_l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35035" y="4191000"/>
            <a:ext cx="825500" cy="9906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810000" y="1524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Requests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229894" y="2323306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0" y="1524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Requests</a:t>
            </a:r>
            <a:endParaRPr lang="en-US" sz="28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5410200" y="2057400"/>
            <a:ext cx="611188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524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Requests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973388" y="2057400"/>
            <a:ext cx="608012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68111" y="457962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Parallel </a:t>
            </a:r>
          </a:p>
          <a:p>
            <a:pPr algn="ctr"/>
            <a:r>
              <a:rPr lang="en-US" sz="2200" dirty="0" smtClean="0"/>
              <a:t>Computation</a:t>
            </a:r>
            <a:endParaRPr lang="en-US" sz="2200" dirty="0"/>
          </a:p>
        </p:txBody>
      </p:sp>
      <p:sp>
        <p:nvSpPr>
          <p:cNvPr id="25" name="Rounded Rectangle 24"/>
          <p:cNvSpPr/>
          <p:nvPr/>
        </p:nvSpPr>
        <p:spPr>
          <a:xfrm>
            <a:off x="2438400" y="2895600"/>
            <a:ext cx="990600" cy="236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846135" y="2895600"/>
            <a:ext cx="990600" cy="2362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352800" y="276606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DNA search, render,</a:t>
            </a:r>
          </a:p>
          <a:p>
            <a:pPr algn="ctr"/>
            <a:r>
              <a:rPr lang="en-US" sz="2200" dirty="0" smtClean="0"/>
              <a:t> quant finance</a:t>
            </a:r>
            <a:endParaRPr lang="en-US" sz="2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9" grpId="0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Cloud Application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7432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1. The programming model is awkward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4000" dirty="0" smtClean="0"/>
              <a:t>“Boot and push”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dirty="0" smtClean="0"/>
              <a:t>Today: Application state transmitted explicitly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Cloud Application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004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2. The response time is slow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4000" dirty="0" smtClean="0"/>
              <a:t>Big VM state swap-in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dirty="0" smtClean="0"/>
              <a:t>Today: Predict load, pre-allocate, keep idle, consolidate, migrate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Poor Cloud App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Not Stateful</a:t>
            </a:r>
          </a:p>
          <a:p>
            <a:pPr lvl="1"/>
            <a:r>
              <a:rPr lang="en-US" dirty="0" smtClean="0"/>
              <a:t>New VMs need to have state pushed</a:t>
            </a:r>
          </a:p>
          <a:p>
            <a:r>
              <a:rPr lang="en-US" b="1" dirty="0" smtClean="0"/>
              <a:t>Not Swift</a:t>
            </a:r>
          </a:p>
          <a:p>
            <a:pPr lvl="1"/>
            <a:r>
              <a:rPr lang="en-US" dirty="0" smtClean="0"/>
              <a:t>New VMs come up in minutes</a:t>
            </a:r>
          </a:p>
          <a:p>
            <a:pPr>
              <a:buNone/>
            </a:pPr>
            <a:r>
              <a:rPr lang="en-US" dirty="0" smtClean="0"/>
              <a:t>Slow swap-in: full VM transmission</a:t>
            </a:r>
          </a:p>
          <a:p>
            <a:pPr lvl="1"/>
            <a:r>
              <a:rPr lang="en-US" dirty="0" smtClean="0"/>
              <a:t>Boot from scratch</a:t>
            </a:r>
          </a:p>
          <a:p>
            <a:pPr lvl="1"/>
            <a:r>
              <a:rPr lang="en-US" dirty="0" smtClean="0"/>
              <a:t>Live migrate</a:t>
            </a:r>
          </a:p>
          <a:p>
            <a:pPr lvl="1"/>
            <a:r>
              <a:rPr lang="en-US" dirty="0" smtClean="0"/>
              <a:t>Suspend/resume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Q: What’s </a:t>
            </a:r>
            <a:r>
              <a:rPr lang="en-US" sz="4400" dirty="0" err="1" smtClean="0"/>
              <a:t>stateful</a:t>
            </a:r>
            <a:r>
              <a:rPr lang="en-US" sz="4400" dirty="0" smtClean="0"/>
              <a:t> and swift?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A: </a:t>
            </a:r>
            <a:r>
              <a:rPr lang="en-US" sz="5200" dirty="0" smtClean="0"/>
              <a:t>Fork</a:t>
            </a:r>
            <a:endParaRPr lang="en-US" sz="5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SnowFlock</a:t>
            </a:r>
            <a:r>
              <a:rPr lang="en-US" dirty="0" smtClean="0"/>
              <a:t>: VM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Stateful</a:t>
            </a:r>
            <a:r>
              <a:rPr lang="en-US" dirty="0" smtClean="0"/>
              <a:t> swift cloning of VMs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600" dirty="0" smtClean="0"/>
          </a:p>
          <a:p>
            <a:r>
              <a:rPr lang="en-US" dirty="0" smtClean="0"/>
              <a:t>State inherited up to the point of cloning</a:t>
            </a:r>
          </a:p>
          <a:p>
            <a:r>
              <a:rPr lang="en-US" dirty="0" smtClean="0"/>
              <a:t>Local modifications are not shared</a:t>
            </a:r>
          </a:p>
          <a:p>
            <a:r>
              <a:rPr lang="en-US" dirty="0" smtClean="0"/>
              <a:t>Clones make up an impromptu cluster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2628900"/>
            <a:ext cx="990600" cy="9906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38200" y="3695700"/>
            <a:ext cx="990600" cy="533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27051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VM 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3695700"/>
            <a:ext cx="99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8000" y="2628900"/>
            <a:ext cx="990600" cy="9906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048000" y="3695700"/>
            <a:ext cx="990600" cy="533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0" y="27051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VM 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048000" y="3695700"/>
            <a:ext cx="99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67200" y="2628900"/>
            <a:ext cx="990600" cy="9906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267200" y="3695700"/>
            <a:ext cx="990600" cy="533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67200" y="27051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VM 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267200" y="3695700"/>
            <a:ext cx="99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486400" y="2628900"/>
            <a:ext cx="990600" cy="9906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5486400" y="3695700"/>
            <a:ext cx="990600" cy="533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486400" y="27051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VM 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486400" y="3695700"/>
            <a:ext cx="99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705600" y="2628900"/>
            <a:ext cx="990600" cy="990600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705600" y="3695700"/>
            <a:ext cx="990600" cy="533400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705600" y="27051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VM 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6705600" y="3695700"/>
            <a:ext cx="99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Host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9200" y="2247900"/>
            <a:ext cx="60198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7047706" y="2438400"/>
            <a:ext cx="381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828506" y="2437606"/>
            <a:ext cx="381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534694" y="2437606"/>
            <a:ext cx="381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3390106" y="2437606"/>
            <a:ext cx="381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029494" y="2437606"/>
            <a:ext cx="381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1619250" y="22479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Virtual</a:t>
            </a:r>
            <a:b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Network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  <p:bldP spid="23" grpId="0" animBg="1"/>
      <p:bldP spid="25" grpId="0"/>
      <p:bldP spid="27" grpId="0" animBg="1"/>
      <p:bldP spid="29" grpId="0"/>
      <p:bldP spid="31" grpId="0" animBg="1"/>
      <p:bldP spid="33" grpId="0"/>
      <p:bldP spid="4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|1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6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7|4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0.2|0.4|0.4|7.3|2.4|8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7|19.4|6.1|22.1|6.3|8.3|10.7|8.8|4.2|0.9|3|9.2|4.5|8.9|13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3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15.2|3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|3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2|11.6|17.3|19.9|16.4|33.2|43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31418</TotalTime>
  <Words>1207</Words>
  <Application>Microsoft Office PowerPoint</Application>
  <PresentationFormat>On-screen Show (4:3)</PresentationFormat>
  <Paragraphs>374</Paragraphs>
  <Slides>37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Slide 1</vt:lpstr>
      <vt:lpstr>Cloud</vt:lpstr>
      <vt:lpstr>Virtualization</vt:lpstr>
      <vt:lpstr>Dynamic Application Scaling</vt:lpstr>
      <vt:lpstr>Poor Cloud Application Scaling</vt:lpstr>
      <vt:lpstr>Poor Cloud Application Scaling</vt:lpstr>
      <vt:lpstr>Problem: Poor Cloud App Scaling</vt:lpstr>
      <vt:lpstr>Slide 8</vt:lpstr>
      <vt:lpstr>SnowFlock: VM Fork</vt:lpstr>
      <vt:lpstr>Fork: Well Understood Semantics</vt:lpstr>
      <vt:lpstr>VM Fork Challenge</vt:lpstr>
      <vt:lpstr>SnowFlock Insights</vt:lpstr>
      <vt:lpstr>The Secret Sauce</vt:lpstr>
      <vt:lpstr>Why SnowFlock is Fast</vt:lpstr>
      <vt:lpstr>Clone Time</vt:lpstr>
      <vt:lpstr>SnowFlock</vt:lpstr>
      <vt:lpstr>Page Fetching, SHRiMP 32 Clones 1GB</vt:lpstr>
      <vt:lpstr>SnowFlock</vt:lpstr>
      <vt:lpstr>Application Evaluation</vt:lpstr>
      <vt:lpstr>Application Run Times</vt:lpstr>
      <vt:lpstr>SnowFlock</vt:lpstr>
      <vt:lpstr>Throwing Everything At It</vt:lpstr>
      <vt:lpstr>Throwing Everything At It</vt:lpstr>
      <vt:lpstr>Throwing Everything At It</vt:lpstr>
      <vt:lpstr>The Bottomline</vt:lpstr>
      <vt:lpstr>SnowFlock API</vt:lpstr>
      <vt:lpstr>Many Ways to Use SnowFlock</vt:lpstr>
      <vt:lpstr>SnowFlock: VMs on-demand</vt:lpstr>
      <vt:lpstr>Conclusion: SnowFlock In One Slide</vt:lpstr>
      <vt:lpstr>Thanks!</vt:lpstr>
      <vt:lpstr>Extra Slides</vt:lpstr>
      <vt:lpstr>Disk</vt:lpstr>
      <vt:lpstr>Just-in-Time Cloud</vt:lpstr>
      <vt:lpstr>The Future of SnowFlock</vt:lpstr>
      <vt:lpstr>SnowFlock API</vt:lpstr>
      <vt:lpstr>Memory on Demand Latency</vt:lpstr>
      <vt:lpstr>Memtap: Memory-on-demand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Computing with  Virtual Machines</dc:title>
  <dc:creator>Andres Lagar-Cavilla</dc:creator>
  <cp:lastModifiedBy>Valued Acer Customer</cp:lastModifiedBy>
  <cp:revision>365</cp:revision>
  <dcterms:created xsi:type="dcterms:W3CDTF">2009-02-02T18:40:03Z</dcterms:created>
  <dcterms:modified xsi:type="dcterms:W3CDTF">2009-04-08T12:39:50Z</dcterms:modified>
</cp:coreProperties>
</file>